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x-wa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65"/>
  </p:notesMasterIdLst>
  <p:sldIdLst>
    <p:sldId id="256" r:id="rId2"/>
    <p:sldId id="323" r:id="rId3"/>
    <p:sldId id="271" r:id="rId4"/>
    <p:sldId id="275" r:id="rId5"/>
    <p:sldId id="272" r:id="rId6"/>
    <p:sldId id="273" r:id="rId7"/>
    <p:sldId id="274" r:id="rId8"/>
    <p:sldId id="276" r:id="rId9"/>
    <p:sldId id="277" r:id="rId10"/>
    <p:sldId id="278" r:id="rId11"/>
    <p:sldId id="279" r:id="rId12"/>
    <p:sldId id="280" r:id="rId13"/>
    <p:sldId id="281" r:id="rId14"/>
    <p:sldId id="324" r:id="rId15"/>
    <p:sldId id="325" r:id="rId16"/>
    <p:sldId id="326" r:id="rId17"/>
    <p:sldId id="327" r:id="rId18"/>
    <p:sldId id="328" r:id="rId19"/>
    <p:sldId id="329" r:id="rId20"/>
    <p:sldId id="330" r:id="rId21"/>
    <p:sldId id="321" r:id="rId22"/>
    <p:sldId id="296" r:id="rId23"/>
    <p:sldId id="297" r:id="rId24"/>
    <p:sldId id="298" r:id="rId25"/>
    <p:sldId id="299" r:id="rId26"/>
    <p:sldId id="300" r:id="rId27"/>
    <p:sldId id="301" r:id="rId28"/>
    <p:sldId id="302" r:id="rId29"/>
    <p:sldId id="303" r:id="rId30"/>
    <p:sldId id="304" r:id="rId31"/>
    <p:sldId id="305" r:id="rId32"/>
    <p:sldId id="306" r:id="rId33"/>
    <p:sldId id="307" r:id="rId34"/>
    <p:sldId id="308" r:id="rId35"/>
    <p:sldId id="331" r:id="rId36"/>
    <p:sldId id="282" r:id="rId37"/>
    <p:sldId id="283" r:id="rId38"/>
    <p:sldId id="284" r:id="rId39"/>
    <p:sldId id="285" r:id="rId40"/>
    <p:sldId id="286" r:id="rId41"/>
    <p:sldId id="287" r:id="rId42"/>
    <p:sldId id="288" r:id="rId43"/>
    <p:sldId id="289" r:id="rId44"/>
    <p:sldId id="332" r:id="rId45"/>
    <p:sldId id="290" r:id="rId46"/>
    <p:sldId id="291" r:id="rId47"/>
    <p:sldId id="292" r:id="rId48"/>
    <p:sldId id="293" r:id="rId49"/>
    <p:sldId id="294" r:id="rId50"/>
    <p:sldId id="295" r:id="rId51"/>
    <p:sldId id="309" r:id="rId52"/>
    <p:sldId id="310" r:id="rId53"/>
    <p:sldId id="311" r:id="rId54"/>
    <p:sldId id="312" r:id="rId55"/>
    <p:sldId id="313" r:id="rId56"/>
    <p:sldId id="314" r:id="rId57"/>
    <p:sldId id="315" r:id="rId58"/>
    <p:sldId id="316" r:id="rId59"/>
    <p:sldId id="317" r:id="rId60"/>
    <p:sldId id="318" r:id="rId61"/>
    <p:sldId id="319" r:id="rId62"/>
    <p:sldId id="320" r:id="rId63"/>
    <p:sldId id="322" r:id="rId6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231" autoAdjust="0"/>
    <p:restoredTop sz="94660"/>
  </p:normalViewPr>
  <p:slideViewPr>
    <p:cSldViewPr snapToGrid="0" showGuides="1">
      <p:cViewPr varScale="1">
        <p:scale>
          <a:sx n="113" d="100"/>
          <a:sy n="113" d="100"/>
        </p:scale>
        <p:origin x="414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342026-0FD8-4C08-BA52-DBAC9ADA5FE3}" type="datetimeFigureOut">
              <a:rPr lang="en-IN" smtClean="0"/>
              <a:t>28-10-2017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C40B86-A451-4D89-98A5-3FECA68396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184075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C40B86-A451-4D89-98A5-3FECA6839642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61748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C40B86-A451-4D89-98A5-3FECA6839642}" type="slidenum">
              <a:rPr lang="en-IN" smtClean="0"/>
              <a:t>10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758688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C40B86-A451-4D89-98A5-3FECA6839642}" type="slidenum">
              <a:rPr lang="en-IN" smtClean="0"/>
              <a:t>11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525245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C40B86-A451-4D89-98A5-3FECA6839642}" type="slidenum">
              <a:rPr lang="en-IN" smtClean="0"/>
              <a:t>12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904341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C40B86-A451-4D89-98A5-3FECA6839642}" type="slidenum">
              <a:rPr lang="en-IN" smtClean="0"/>
              <a:t>13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419628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C40B86-A451-4D89-98A5-3FECA6839642}" type="slidenum">
              <a:rPr lang="en-IN" smtClean="0"/>
              <a:t>14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046004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C40B86-A451-4D89-98A5-3FECA6839642}" type="slidenum">
              <a:rPr lang="en-IN" smtClean="0"/>
              <a:t>15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918392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C40B86-A451-4D89-98A5-3FECA6839642}" type="slidenum">
              <a:rPr lang="en-IN" smtClean="0"/>
              <a:t>16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872075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C40B86-A451-4D89-98A5-3FECA6839642}" type="slidenum">
              <a:rPr lang="en-IN" smtClean="0"/>
              <a:t>17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931474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C40B86-A451-4D89-98A5-3FECA6839642}" type="slidenum">
              <a:rPr lang="en-IN" smtClean="0"/>
              <a:t>18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6884162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C40B86-A451-4D89-98A5-3FECA6839642}" type="slidenum">
              <a:rPr lang="en-IN" smtClean="0"/>
              <a:t>19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419051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C40B86-A451-4D89-98A5-3FECA6839642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8703472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C40B86-A451-4D89-98A5-3FECA6839642}" type="slidenum">
              <a:rPr lang="en-IN" smtClean="0"/>
              <a:t>20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3038659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C40B86-A451-4D89-98A5-3FECA6839642}" type="slidenum">
              <a:rPr lang="en-IN" smtClean="0"/>
              <a:t>21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533642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C40B86-A451-4D89-98A5-3FECA6839642}" type="slidenum">
              <a:rPr lang="en-IN" smtClean="0"/>
              <a:t>22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1281459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C40B86-A451-4D89-98A5-3FECA6839642}" type="slidenum">
              <a:rPr lang="en-IN" smtClean="0"/>
              <a:t>23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5681606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C40B86-A451-4D89-98A5-3FECA6839642}" type="slidenum">
              <a:rPr lang="en-IN" smtClean="0"/>
              <a:t>24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1006968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C40B86-A451-4D89-98A5-3FECA6839642}" type="slidenum">
              <a:rPr lang="en-IN" smtClean="0"/>
              <a:t>25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6084007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C40B86-A451-4D89-98A5-3FECA6839642}" type="slidenum">
              <a:rPr lang="en-IN" smtClean="0"/>
              <a:t>26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9627172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C40B86-A451-4D89-98A5-3FECA6839642}" type="slidenum">
              <a:rPr lang="en-IN" smtClean="0"/>
              <a:t>27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8818861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C40B86-A451-4D89-98A5-3FECA6839642}" type="slidenum">
              <a:rPr lang="en-IN" smtClean="0"/>
              <a:t>28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4119204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C40B86-A451-4D89-98A5-3FECA6839642}" type="slidenum">
              <a:rPr lang="en-IN" smtClean="0"/>
              <a:t>29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73603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C40B86-A451-4D89-98A5-3FECA6839642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0049002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C40B86-A451-4D89-98A5-3FECA6839642}" type="slidenum">
              <a:rPr lang="en-IN" smtClean="0"/>
              <a:t>30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516905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C40B86-A451-4D89-98A5-3FECA6839642}" type="slidenum">
              <a:rPr lang="en-IN" smtClean="0"/>
              <a:t>31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2677455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C40B86-A451-4D89-98A5-3FECA6839642}" type="slidenum">
              <a:rPr lang="en-IN" smtClean="0"/>
              <a:t>32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8738137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C40B86-A451-4D89-98A5-3FECA6839642}" type="slidenum">
              <a:rPr lang="en-IN" smtClean="0"/>
              <a:t>33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7353007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C40B86-A451-4D89-98A5-3FECA6839642}" type="slidenum">
              <a:rPr lang="en-IN" smtClean="0"/>
              <a:t>34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356055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C40B86-A451-4D89-98A5-3FECA6839642}" type="slidenum">
              <a:rPr lang="en-IN" smtClean="0"/>
              <a:t>35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9764763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C40B86-A451-4D89-98A5-3FECA6839642}" type="slidenum">
              <a:rPr lang="en-IN" smtClean="0"/>
              <a:t>36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567463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C40B86-A451-4D89-98A5-3FECA6839642}" type="slidenum">
              <a:rPr lang="en-IN" smtClean="0"/>
              <a:t>37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9051556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C40B86-A451-4D89-98A5-3FECA6839642}" type="slidenum">
              <a:rPr lang="en-IN" smtClean="0"/>
              <a:t>38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9115947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C40B86-A451-4D89-98A5-3FECA6839642}" type="slidenum">
              <a:rPr lang="en-IN" smtClean="0"/>
              <a:t>39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156671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C40B86-A451-4D89-98A5-3FECA6839642}" type="slidenum">
              <a:rPr lang="en-IN" smtClean="0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9675631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C40B86-A451-4D89-98A5-3FECA6839642}" type="slidenum">
              <a:rPr lang="en-IN" smtClean="0"/>
              <a:t>40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4395693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C40B86-A451-4D89-98A5-3FECA6839642}" type="slidenum">
              <a:rPr lang="en-IN" smtClean="0"/>
              <a:t>41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8962760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C40B86-A451-4D89-98A5-3FECA6839642}" type="slidenum">
              <a:rPr lang="en-IN" smtClean="0"/>
              <a:t>42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7161686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C40B86-A451-4D89-98A5-3FECA6839642}" type="slidenum">
              <a:rPr lang="en-IN" smtClean="0"/>
              <a:t>43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2125680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C40B86-A451-4D89-98A5-3FECA6839642}" type="slidenum">
              <a:rPr lang="en-IN" smtClean="0"/>
              <a:t>44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3055323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C40B86-A451-4D89-98A5-3FECA6839642}" type="slidenum">
              <a:rPr lang="en-IN" smtClean="0"/>
              <a:t>45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4205508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C40B86-A451-4D89-98A5-3FECA6839642}" type="slidenum">
              <a:rPr lang="en-IN" smtClean="0"/>
              <a:t>46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6190831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C40B86-A451-4D89-98A5-3FECA6839642}" type="slidenum">
              <a:rPr lang="en-IN" smtClean="0"/>
              <a:t>47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5503204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C40B86-A451-4D89-98A5-3FECA6839642}" type="slidenum">
              <a:rPr lang="en-IN" smtClean="0"/>
              <a:t>48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8056463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C40B86-A451-4D89-98A5-3FECA6839642}" type="slidenum">
              <a:rPr lang="en-IN" smtClean="0"/>
              <a:t>49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407475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C40B86-A451-4D89-98A5-3FECA6839642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4105432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C40B86-A451-4D89-98A5-3FECA6839642}" type="slidenum">
              <a:rPr lang="en-IN" smtClean="0"/>
              <a:t>50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9404525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C40B86-A451-4D89-98A5-3FECA6839642}" type="slidenum">
              <a:rPr lang="en-IN" smtClean="0"/>
              <a:t>51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4158036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C40B86-A451-4D89-98A5-3FECA6839642}" type="slidenum">
              <a:rPr lang="en-IN" smtClean="0"/>
              <a:t>52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5693232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C40B86-A451-4D89-98A5-3FECA6839642}" type="slidenum">
              <a:rPr lang="en-IN" smtClean="0"/>
              <a:t>53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6797657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C40B86-A451-4D89-98A5-3FECA6839642}" type="slidenum">
              <a:rPr lang="en-IN" smtClean="0"/>
              <a:t>54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1156668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C40B86-A451-4D89-98A5-3FECA6839642}" type="slidenum">
              <a:rPr lang="en-IN" smtClean="0"/>
              <a:t>55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710799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C40B86-A451-4D89-98A5-3FECA6839642}" type="slidenum">
              <a:rPr lang="en-IN" smtClean="0"/>
              <a:t>56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3709125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C40B86-A451-4D89-98A5-3FECA6839642}" type="slidenum">
              <a:rPr lang="en-IN" smtClean="0"/>
              <a:t>57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3761608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C40B86-A451-4D89-98A5-3FECA6839642}" type="slidenum">
              <a:rPr lang="en-IN" smtClean="0"/>
              <a:t>58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5328205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C40B86-A451-4D89-98A5-3FECA6839642}" type="slidenum">
              <a:rPr lang="en-IN" smtClean="0"/>
              <a:t>59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338441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C40B86-A451-4D89-98A5-3FECA6839642}" type="slidenum">
              <a:rPr lang="en-IN" smtClean="0"/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4344730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C40B86-A451-4D89-98A5-3FECA6839642}" type="slidenum">
              <a:rPr lang="en-IN" smtClean="0"/>
              <a:t>60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4153450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C40B86-A451-4D89-98A5-3FECA6839642}" type="slidenum">
              <a:rPr lang="en-IN" smtClean="0"/>
              <a:t>61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5451747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C40B86-A451-4D89-98A5-3FECA6839642}" type="slidenum">
              <a:rPr lang="en-IN" smtClean="0"/>
              <a:t>62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1851465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C40B86-A451-4D89-98A5-3FECA6839642}" type="slidenum">
              <a:rPr lang="en-IN" smtClean="0"/>
              <a:t>63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159776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C40B86-A451-4D89-98A5-3FECA6839642}" type="slidenum">
              <a:rPr lang="en-IN" smtClean="0"/>
              <a:t>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157296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C40B86-A451-4D89-98A5-3FECA6839642}" type="slidenum">
              <a:rPr lang="en-IN" smtClean="0"/>
              <a:t>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741342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C40B86-A451-4D89-98A5-3FECA6839642}" type="slidenum">
              <a:rPr lang="en-IN" smtClean="0"/>
              <a:t>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530635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dirty="0"/>
              <a:pPr/>
              <a:t>28-10-2017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switch dir="r"/>
        <p:sndAc>
          <p:stSnd>
            <p:snd r:embed="rId1" name="click.wav"/>
          </p:stSnd>
        </p:sndAc>
      </p:transition>
    </mc:Choice>
    <mc:Fallback>
      <p:transition spd="med">
        <p:fade/>
        <p:sndAc>
          <p:stSnd>
            <p:snd r:embed="rId1" name="click.wav"/>
          </p:stSnd>
        </p:sndAc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dirty="0"/>
              <a:pPr/>
              <a:t>28-10-2017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switch dir="r"/>
        <p:sndAc>
          <p:stSnd>
            <p:snd r:embed="rId1" name="click.wav"/>
          </p:stSnd>
        </p:sndAc>
      </p:transition>
    </mc:Choice>
    <mc:Fallback>
      <p:transition spd="med">
        <p:fade/>
        <p:sndAc>
          <p:stSnd>
            <p:snd r:embed="rId1" name="click.wav"/>
          </p:stSnd>
        </p:sndAc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28-10-2017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switch dir="r"/>
        <p:sndAc>
          <p:stSnd>
            <p:snd r:embed="rId1" name="click.wav"/>
          </p:stSnd>
        </p:sndAc>
      </p:transition>
    </mc:Choice>
    <mc:Fallback>
      <p:transition spd="med">
        <p:fade/>
        <p:sndAc>
          <p:stSnd>
            <p:snd r:embed="rId1" name="click.wav"/>
          </p:stSnd>
        </p:sndAc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4567-0DE4-3F47-BF90-CB84690072F9}" type="datetimeFigureOut">
              <a:rPr lang="en-US" dirty="0"/>
              <a:pPr/>
              <a:t>28-10-2017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switch dir="r"/>
        <p:sndAc>
          <p:stSnd>
            <p:snd r:embed="rId1" name="click.wav"/>
          </p:stSnd>
        </p:sndAc>
      </p:transition>
    </mc:Choice>
    <mc:Fallback>
      <p:transition spd="med">
        <p:fade/>
        <p:sndAc>
          <p:stSnd>
            <p:snd r:embed="rId1" name="click.wav"/>
          </p:stSnd>
        </p:sndAc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dirty="0"/>
              <a:pPr/>
              <a:t>28-10-2017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switch dir="r"/>
        <p:sndAc>
          <p:stSnd>
            <p:snd r:embed="rId1" name="click.wav"/>
          </p:stSnd>
        </p:sndAc>
      </p:transition>
    </mc:Choice>
    <mc:Fallback>
      <p:transition spd="med">
        <p:fade/>
        <p:sndAc>
          <p:stSnd>
            <p:snd r:embed="rId1" name="click.wav"/>
          </p:stSnd>
        </p:sndAc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dirty="0"/>
              <a:pPr/>
              <a:t>28-10-2017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switch dir="r"/>
        <p:sndAc>
          <p:stSnd>
            <p:snd r:embed="rId1" name="click.wav"/>
          </p:stSnd>
        </p:sndAc>
      </p:transition>
    </mc:Choice>
    <mc:Fallback>
      <p:transition spd="med">
        <p:fade/>
        <p:sndAc>
          <p:stSnd>
            <p:snd r:embed="rId1" name="click.wav"/>
          </p:stSnd>
        </p:sndAc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dirty="0"/>
              <a:pPr/>
              <a:t>28-10-2017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switch dir="r"/>
        <p:sndAc>
          <p:stSnd>
            <p:snd r:embed="rId1" name="click.wav"/>
          </p:stSnd>
        </p:sndAc>
      </p:transition>
    </mc:Choice>
    <mc:Fallback>
      <p:transition spd="med">
        <p:fade/>
        <p:sndAc>
          <p:stSnd>
            <p:snd r:embed="rId1" name="click.wav"/>
          </p:stSnd>
        </p:sndAc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28-10-2017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switch dir="r"/>
        <p:sndAc>
          <p:stSnd>
            <p:snd r:embed="rId1" name="click.wav"/>
          </p:stSnd>
        </p:sndAc>
      </p:transition>
    </mc:Choice>
    <mc:Fallback>
      <p:transition spd="med">
        <p:fade/>
        <p:sndAc>
          <p:stSnd>
            <p:snd r:embed="rId1" name="click.wav"/>
          </p:stSnd>
        </p:sndAc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dirty="0"/>
              <a:pPr/>
              <a:t>28-10-2017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switch dir="r"/>
        <p:sndAc>
          <p:stSnd>
            <p:snd r:embed="rId1" name="click.wav"/>
          </p:stSnd>
        </p:sndAc>
      </p:transition>
    </mc:Choice>
    <mc:Fallback>
      <p:transition spd="med">
        <p:fade/>
        <p:sndAc>
          <p:stSnd>
            <p:snd r:embed="rId1" name="click.wav"/>
          </p:stSnd>
        </p:sndAc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dirty="0"/>
              <a:pPr/>
              <a:t>28-10-2017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switch dir="r"/>
        <p:sndAc>
          <p:stSnd>
            <p:snd r:embed="rId1" name="click.wav"/>
          </p:stSnd>
        </p:sndAc>
      </p:transition>
    </mc:Choice>
    <mc:Fallback>
      <p:transition spd="med">
        <p:fade/>
        <p:sndAc>
          <p:stSnd>
            <p:snd r:embed="rId1" name="click.wav"/>
          </p:stSnd>
        </p:sndAc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dirty="0"/>
              <a:pPr/>
              <a:t>28-10-2017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switch dir="r"/>
        <p:sndAc>
          <p:stSnd>
            <p:snd r:embed="rId1" name="click.wav"/>
          </p:stSnd>
        </p:sndAc>
      </p:transition>
    </mc:Choice>
    <mc:Fallback>
      <p:transition spd="med">
        <p:fade/>
        <p:sndAc>
          <p:stSnd>
            <p:snd r:embed="rId1" name="click.wav"/>
          </p:stSnd>
        </p:sndAc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dirty="0"/>
              <a:pPr/>
              <a:t>28-10-2017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switch dir="r"/>
        <p:sndAc>
          <p:stSnd>
            <p:snd r:embed="rId1" name="click.wav"/>
          </p:stSnd>
        </p:sndAc>
      </p:transition>
    </mc:Choice>
    <mc:Fallback>
      <p:transition spd="med">
        <p:fade/>
        <p:sndAc>
          <p:stSnd>
            <p:snd r:embed="rId1" name="click.wav"/>
          </p:stSnd>
        </p:sndAc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dirty="0"/>
              <a:pPr/>
              <a:t>28-10-2017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switch dir="r"/>
        <p:sndAc>
          <p:stSnd>
            <p:snd r:embed="rId1" name="click.wav"/>
          </p:stSnd>
        </p:sndAc>
      </p:transition>
    </mc:Choice>
    <mc:Fallback>
      <p:transition spd="med">
        <p:fade/>
        <p:sndAc>
          <p:stSnd>
            <p:snd r:embed="rId1" name="click.wav"/>
          </p:stSnd>
        </p:sndAc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8C79C5D-2A6F-F04D-97DA-BEF2467B64E4}" type="datetimeFigureOut">
              <a:rPr lang="en-US" dirty="0"/>
              <a:pPr/>
              <a:t>28-10-2017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switch dir="r"/>
        <p:sndAc>
          <p:stSnd>
            <p:snd r:embed="rId1" name="click.wav"/>
          </p:stSnd>
        </p:sndAc>
      </p:transition>
    </mc:Choice>
    <mc:Fallback>
      <p:transition spd="med">
        <p:fade/>
        <p:sndAc>
          <p:stSnd>
            <p:snd r:embed="rId1" name="click.wav"/>
          </p:stSnd>
        </p:sndAc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audio" Target="../media/audio1.wav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 dirty="0"/>
              <a:pPr/>
              <a:t>28-10-2017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3" r:id="rId9"/>
    <p:sldLayoutId id="2147483657" r:id="rId10"/>
    <p:sldLayoutId id="2147483666" r:id="rId11"/>
    <p:sldLayoutId id="2147483661" r:id="rId12"/>
    <p:sldLayoutId id="2147483658" r:id="rId13"/>
    <p:sldLayoutId id="2147483659" r:id="rId14"/>
  </p:sldLayoutIdLst>
  <mc:AlternateContent xmlns:mc="http://schemas.openxmlformats.org/markup-compatibility/2006">
    <mc:Choice xmlns:p14="http://schemas.microsoft.com/office/powerpoint/2010/main" Requires="p14">
      <p:transition spd="med">
        <p14:switch dir="r"/>
        <p:sndAc>
          <p:stSnd>
            <p:snd r:embed="rId16" name="click.wav"/>
          </p:stSnd>
        </p:sndAc>
      </p:transition>
    </mc:Choice>
    <mc:Fallback>
      <p:transition spd="med">
        <p:fade/>
        <p:sndAc>
          <p:stSnd>
            <p:snd r:embed="rId16" name="click.wav"/>
          </p:stSnd>
        </p:sndAc>
      </p:transition>
    </mc:Fallback>
  </mc:AlternateConten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eekingalpha.com/symbol/UBS" TargetMode="Externa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 smtClean="0"/>
              <a:t>Cryptocurrency</a:t>
            </a: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dirty="0" smtClean="0"/>
              <a:t>An Introduction to the World of Cryptocurrency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897152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switch dir="r"/>
        <p:sndAc>
          <p:stSnd>
            <p:snd r:embed="rId3" name="click.wav"/>
          </p:stSnd>
        </p:sndAc>
      </p:transition>
    </mc:Choice>
    <mc:Fallback>
      <p:transition spd="med">
        <p:fade/>
        <p:sndAc>
          <p:stSnd>
            <p:snd r:embed="rId3" name="click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Blockchain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4093846"/>
          </a:xfrm>
        </p:spPr>
        <p:txBody>
          <a:bodyPr>
            <a:normAutofit/>
          </a:bodyPr>
          <a:lstStyle/>
          <a:p>
            <a:r>
              <a:rPr lang="en-IN" sz="2000" dirty="0"/>
              <a:t>The public ledger used by </a:t>
            </a:r>
            <a:r>
              <a:rPr lang="en-IN" sz="2000" dirty="0" smtClean="0"/>
              <a:t>cryptocurrency</a:t>
            </a:r>
            <a:endParaRPr lang="en-IN" sz="2000" dirty="0"/>
          </a:p>
          <a:p>
            <a:r>
              <a:rPr lang="en-IN" sz="2000" dirty="0"/>
              <a:t>A </a:t>
            </a:r>
            <a:r>
              <a:rPr lang="en-IN" sz="2000" dirty="0" err="1"/>
              <a:t>blockchain</a:t>
            </a:r>
            <a:r>
              <a:rPr lang="en-IN" sz="2000" dirty="0"/>
              <a:t> is an anonymous online shared ledger for recording the history of transactions and that cannot be altered</a:t>
            </a:r>
            <a:r>
              <a:rPr lang="en-IN" sz="2000" dirty="0" smtClean="0"/>
              <a:t>.</a:t>
            </a:r>
            <a:endParaRPr lang="en-IN" sz="2000" dirty="0"/>
          </a:p>
          <a:p>
            <a:r>
              <a:rPr lang="en-IN" sz="2000" dirty="0" err="1"/>
              <a:t>Blockchain</a:t>
            </a:r>
            <a:r>
              <a:rPr lang="en-IN" sz="2000" dirty="0"/>
              <a:t> allows users to manipulate the ledger in a secure way without the help of a third party</a:t>
            </a:r>
            <a:r>
              <a:rPr lang="en-IN" sz="2000" dirty="0" smtClean="0"/>
              <a:t>.</a:t>
            </a:r>
            <a:endParaRPr lang="en-IN" sz="2000" dirty="0"/>
          </a:p>
          <a:p>
            <a:r>
              <a:rPr lang="en-IN" sz="2000" dirty="0"/>
              <a:t>A bank's ledger is connected to a centralised network. However, a </a:t>
            </a:r>
            <a:r>
              <a:rPr lang="en-IN" sz="2000" dirty="0" err="1"/>
              <a:t>blockchain</a:t>
            </a:r>
            <a:r>
              <a:rPr lang="en-IN" sz="2000" dirty="0"/>
              <a:t> is anonymous, protecting the identities of the users</a:t>
            </a:r>
            <a:r>
              <a:rPr lang="en-IN" sz="2000" dirty="0" smtClean="0"/>
              <a:t>.</a:t>
            </a:r>
            <a:endParaRPr lang="en-IN" sz="2000" dirty="0"/>
          </a:p>
          <a:p>
            <a:r>
              <a:rPr lang="en-IN" sz="2000" dirty="0" err="1"/>
              <a:t>Blockchain</a:t>
            </a:r>
            <a:r>
              <a:rPr lang="en-IN" sz="2000" dirty="0"/>
              <a:t> enables two entities that do not know each other to agree that something is true without the need of a third party</a:t>
            </a:r>
            <a:r>
              <a:rPr lang="en-IN" sz="2000" dirty="0" smtClean="0"/>
              <a:t>.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3636060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switch dir="r"/>
        <p:sndAc>
          <p:stSnd>
            <p:snd r:embed="rId3" name="click.wav"/>
          </p:stSnd>
        </p:sndAc>
      </p:transition>
    </mc:Choice>
    <mc:Fallback>
      <p:transition spd="med">
        <p:fade/>
        <p:sndAc>
          <p:stSnd>
            <p:snd r:embed="rId3" name="click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4065022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switch dir="r"/>
        <p:sndAc>
          <p:stSnd>
            <p:snd r:embed="rId3" name="click.wav"/>
          </p:stSnd>
        </p:sndAc>
      </p:transition>
    </mc:Choice>
    <mc:Fallback>
      <p:transition spd="med">
        <p:fade/>
        <p:sndAc>
          <p:stSnd>
            <p:snd r:embed="rId3" name="click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60958"/>
          </a:xfrm>
        </p:spPr>
      </p:pic>
    </p:spTree>
    <p:extLst>
      <p:ext uri="{BB962C8B-B14F-4D97-AF65-F5344CB8AC3E}">
        <p14:creationId xmlns:p14="http://schemas.microsoft.com/office/powerpoint/2010/main" val="22899275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switch dir="r"/>
        <p:sndAc>
          <p:stSnd>
            <p:snd r:embed="rId3" name="click.wav"/>
          </p:stSnd>
        </p:sndAc>
      </p:transition>
    </mc:Choice>
    <mc:Fallback>
      <p:transition spd="med">
        <p:fade/>
        <p:sndAc>
          <p:stSnd>
            <p:snd r:embed="rId3" name="click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Blockchain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base"/>
            <a:r>
              <a:rPr lang="en-IN" dirty="0"/>
              <a:t>A </a:t>
            </a:r>
            <a:r>
              <a:rPr lang="en-IN" dirty="0" err="1"/>
              <a:t>blockchain</a:t>
            </a:r>
            <a:r>
              <a:rPr lang="en-IN" dirty="0"/>
              <a:t> is a distributed database that takes a number of inputs and places them into a block. </a:t>
            </a:r>
          </a:p>
          <a:p>
            <a:pPr fontAlgn="base"/>
            <a:r>
              <a:rPr lang="en-IN" dirty="0" smtClean="0"/>
              <a:t>Each </a:t>
            </a:r>
            <a:r>
              <a:rPr lang="en-IN" dirty="0"/>
              <a:t>block is then 'chained' to the next block using a cryptographic signature. </a:t>
            </a:r>
          </a:p>
          <a:p>
            <a:pPr fontAlgn="base"/>
            <a:r>
              <a:rPr lang="en-IN" dirty="0" smtClean="0"/>
              <a:t>This </a:t>
            </a:r>
            <a:r>
              <a:rPr lang="en-IN" dirty="0"/>
              <a:t>allows </a:t>
            </a:r>
            <a:r>
              <a:rPr lang="en-IN" dirty="0" err="1"/>
              <a:t>blockchains</a:t>
            </a:r>
            <a:r>
              <a:rPr lang="en-IN" dirty="0"/>
              <a:t> to be used as a ledger which is accessible by anyone with permission to do so.</a:t>
            </a:r>
          </a:p>
          <a:p>
            <a:pPr fontAlgn="base"/>
            <a:r>
              <a:rPr lang="en-IN" dirty="0" smtClean="0"/>
              <a:t>Use </a:t>
            </a:r>
            <a:r>
              <a:rPr lang="en-IN" dirty="0"/>
              <a:t>of </a:t>
            </a:r>
            <a:r>
              <a:rPr lang="en-IN" dirty="0" err="1"/>
              <a:t>blockchain</a:t>
            </a:r>
            <a:r>
              <a:rPr lang="en-IN" dirty="0"/>
              <a:t> technology is not limited to the financial sector. </a:t>
            </a:r>
          </a:p>
          <a:p>
            <a:pPr fontAlgn="base"/>
            <a:r>
              <a:rPr lang="en-IN" dirty="0" smtClean="0"/>
              <a:t>For </a:t>
            </a:r>
            <a:r>
              <a:rPr lang="en-IN" dirty="0"/>
              <a:t>example, Honduras government has put all land records on a public ledger - the </a:t>
            </a:r>
            <a:r>
              <a:rPr lang="en-IN" dirty="0" err="1"/>
              <a:t>blockchain</a:t>
            </a:r>
            <a:r>
              <a:rPr lang="en-IN" dirty="0"/>
              <a:t>. The minute there is a change in ownership, it gets recorded publicly.</a:t>
            </a:r>
          </a:p>
          <a:p>
            <a:pPr fontAlgn="base"/>
            <a:r>
              <a:rPr lang="en-IN" dirty="0" smtClean="0"/>
              <a:t>The </a:t>
            </a:r>
            <a:r>
              <a:rPr lang="en-IN" dirty="0"/>
              <a:t>Australian Securities Exchange (ASX) announced this year that it would move Australia's equities clearing and settlement system onto </a:t>
            </a:r>
            <a:r>
              <a:rPr lang="en-IN" dirty="0" err="1"/>
              <a:t>blockchain</a:t>
            </a:r>
            <a:r>
              <a:rPr lang="en-IN" dirty="0" smtClean="0"/>
              <a:t>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410986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switch dir="r"/>
        <p:sndAc>
          <p:stSnd>
            <p:snd r:embed="rId3" name="click.wav"/>
          </p:stSnd>
        </p:sndAc>
      </p:transition>
    </mc:Choice>
    <mc:Fallback>
      <p:transition spd="med">
        <p:fade/>
        <p:sndAc>
          <p:stSnd>
            <p:snd r:embed="rId3" name="click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Different cryptocurrencies and their mining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172340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switch dir="r"/>
        <p:sndAc>
          <p:stSnd>
            <p:snd r:embed="rId3" name="click.wav"/>
          </p:stSnd>
        </p:sndAc>
      </p:transition>
    </mc:Choice>
    <mc:Fallback>
      <p:transition spd="med">
        <p:fade/>
        <p:sndAc>
          <p:stSnd>
            <p:snd r:embed="rId3" name="click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32509" y="447188"/>
            <a:ext cx="11321935" cy="970450"/>
          </a:xfrm>
        </p:spPr>
        <p:txBody>
          <a:bodyPr/>
          <a:lstStyle/>
          <a:p>
            <a:r>
              <a:rPr lang="en-IN" dirty="0"/>
              <a:t>Mining and the power of the </a:t>
            </a:r>
            <a:r>
              <a:rPr lang="en-IN" dirty="0" smtClean="0"/>
              <a:t>decentralization</a:t>
            </a:r>
            <a:endParaRPr lang="en-IN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IN" dirty="0"/>
              <a:t>A miner of a cryptocurrency is a computing node of that cryptocurrency’s network.</a:t>
            </a:r>
          </a:p>
          <a:p>
            <a:pPr fontAlgn="base"/>
            <a:r>
              <a:rPr lang="en-IN" dirty="0"/>
              <a:t>A mining has multiple applications depending on the type of cryptocurrency.</a:t>
            </a:r>
          </a:p>
          <a:p>
            <a:pPr fontAlgn="base"/>
            <a:r>
              <a:rPr lang="en-IN" dirty="0"/>
              <a:t>Mining nodes on the network solve complex mathematical problems to generate new cryptocurrency.</a:t>
            </a:r>
          </a:p>
          <a:p>
            <a:pPr fontAlgn="base"/>
            <a:r>
              <a:rPr lang="en-IN" dirty="0"/>
              <a:t>Process transactions of cryptocurrency to get small fraction of the transaction as a transaction charge as reward.</a:t>
            </a:r>
          </a:p>
          <a:p>
            <a:pPr fontAlgn="base"/>
            <a:r>
              <a:rPr lang="en-IN" dirty="0"/>
              <a:t>So miners are responsible for the decentralization aspect of cryptocurrencies.</a:t>
            </a:r>
          </a:p>
          <a:p>
            <a:pPr fontAlgn="base"/>
            <a:r>
              <a:rPr lang="en-IN" dirty="0"/>
              <a:t>More miner means a more secure network and higher the number of transactions of the cryptocurrency that is possible</a:t>
            </a:r>
            <a:r>
              <a:rPr lang="en-IN" dirty="0" smtClean="0"/>
              <a:t>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968444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switch dir="r"/>
        <p:sndAc>
          <p:stSnd>
            <p:snd r:embed="rId3" name="click.wav"/>
          </p:stSnd>
        </p:sndAc>
      </p:transition>
    </mc:Choice>
    <mc:Fallback>
      <p:transition spd="med">
        <p:fade/>
        <p:sndAc>
          <p:stSnd>
            <p:snd r:embed="rId3" name="click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Major </a:t>
            </a:r>
            <a:r>
              <a:rPr lang="en-IN" dirty="0" err="1" smtClean="0"/>
              <a:t>Cryptocoins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 err="1"/>
              <a:t>BitCoin</a:t>
            </a:r>
            <a:r>
              <a:rPr lang="en-IN" b="1" dirty="0"/>
              <a:t>(BTC) </a:t>
            </a:r>
            <a:r>
              <a:rPr lang="en-IN" dirty="0"/>
              <a:t>($5,850)</a:t>
            </a:r>
            <a:endParaRPr lang="en-IN" dirty="0"/>
          </a:p>
          <a:p>
            <a:pPr lvl="1" fontAlgn="base"/>
            <a:r>
              <a:rPr lang="en-IN" dirty="0"/>
              <a:t>The first decentralized ledger currency. Cryptocurrency with the most famous, popular, notable and highest market capitalization. Private transactions! </a:t>
            </a:r>
          </a:p>
          <a:p>
            <a:pPr lvl="1" fontAlgn="base"/>
            <a:r>
              <a:rPr lang="en-IN" dirty="0"/>
              <a:t>Category : Currency</a:t>
            </a:r>
          </a:p>
          <a:p>
            <a:pPr lvl="1" fontAlgn="base"/>
            <a:r>
              <a:rPr lang="en-IN" dirty="0"/>
              <a:t>Cons: Slow transactions , high transaction fees , not </a:t>
            </a:r>
            <a:r>
              <a:rPr lang="en-IN" dirty="0" err="1"/>
              <a:t>segwit</a:t>
            </a:r>
            <a:r>
              <a:rPr lang="en-IN" dirty="0"/>
              <a:t> ready (segregated witness to make space in 1 MB block for faster more efficient transactions)</a:t>
            </a:r>
          </a:p>
          <a:p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7588" y="315845"/>
            <a:ext cx="871396" cy="1233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2109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switch dir="r"/>
        <p:sndAc>
          <p:stSnd>
            <p:snd r:embed="rId3" name="click.wav"/>
          </p:stSnd>
        </p:sndAc>
      </p:transition>
    </mc:Choice>
    <mc:Fallback>
      <p:transition spd="med">
        <p:fade/>
        <p:sndAc>
          <p:stSnd>
            <p:snd r:embed="rId3" name="click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Major </a:t>
            </a:r>
            <a:r>
              <a:rPr lang="en-IN" dirty="0" err="1"/>
              <a:t>Cryptocoins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 err="1" smtClean="0"/>
              <a:t>Ethereum</a:t>
            </a:r>
            <a:r>
              <a:rPr lang="en-IN" b="1" dirty="0" smtClean="0"/>
              <a:t> </a:t>
            </a:r>
            <a:r>
              <a:rPr lang="en-IN" b="1" dirty="0"/>
              <a:t>(ETH</a:t>
            </a:r>
            <a:r>
              <a:rPr lang="en-IN" b="1" dirty="0" smtClean="0"/>
              <a:t>) </a:t>
            </a:r>
            <a:r>
              <a:rPr lang="en-IN" dirty="0" smtClean="0"/>
              <a:t>($</a:t>
            </a:r>
            <a:r>
              <a:rPr lang="en-IN" dirty="0"/>
              <a:t>298)</a:t>
            </a:r>
            <a:endParaRPr lang="en-IN" dirty="0"/>
          </a:p>
          <a:p>
            <a:pPr lvl="1" fontAlgn="base"/>
            <a:r>
              <a:rPr lang="en-IN" dirty="0"/>
              <a:t>A decentralized platform that runs smart contracts: Applications that run exactly as programmed without any downtime, censorship or fraud. Basically programmable currency.</a:t>
            </a:r>
          </a:p>
          <a:p>
            <a:pPr lvl="1" fontAlgn="base"/>
            <a:r>
              <a:rPr lang="en-IN" dirty="0"/>
              <a:t>Huge developer community making applications that utilize the platform.</a:t>
            </a:r>
          </a:p>
          <a:p>
            <a:pPr lvl="1" fontAlgn="base"/>
            <a:r>
              <a:rPr lang="en-IN" dirty="0"/>
              <a:t>Category: Platform</a:t>
            </a:r>
          </a:p>
          <a:p>
            <a:pPr lvl="1" fontAlgn="base"/>
            <a:r>
              <a:rPr lang="en-IN" dirty="0"/>
              <a:t>Cons</a:t>
            </a:r>
            <a:r>
              <a:rPr lang="en-IN" dirty="0" smtClean="0"/>
              <a:t>: higher </a:t>
            </a:r>
            <a:r>
              <a:rPr lang="en-IN" dirty="0"/>
              <a:t>inflation than </a:t>
            </a:r>
            <a:r>
              <a:rPr lang="en-IN" dirty="0" err="1"/>
              <a:t>bitcon</a:t>
            </a:r>
            <a:r>
              <a:rPr lang="en-IN" dirty="0"/>
              <a:t>, especially on transaction charges, more complex network.</a:t>
            </a:r>
          </a:p>
          <a:p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3686" y="322813"/>
            <a:ext cx="12192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7105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switch dir="r"/>
        <p:sndAc>
          <p:stSnd>
            <p:snd r:embed="rId3" name="click.wav"/>
          </p:stSnd>
        </p:sndAc>
      </p:transition>
    </mc:Choice>
    <mc:Fallback>
      <p:transition spd="med">
        <p:fade/>
        <p:sndAc>
          <p:stSnd>
            <p:snd r:embed="rId3" name="click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Major </a:t>
            </a:r>
            <a:r>
              <a:rPr lang="en-IN" dirty="0" err="1" smtClean="0"/>
              <a:t>Cryptocoins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/>
              <a:t>Ripple(XRP) </a:t>
            </a:r>
            <a:r>
              <a:rPr lang="en-IN" dirty="0"/>
              <a:t>($ 0.2)</a:t>
            </a:r>
            <a:endParaRPr lang="en-IN" dirty="0"/>
          </a:p>
          <a:p>
            <a:pPr lvl="1" fontAlgn="base"/>
            <a:r>
              <a:rPr lang="en-IN" dirty="0"/>
              <a:t>Real time gross settlement system.</a:t>
            </a:r>
          </a:p>
          <a:p>
            <a:pPr lvl="1" fontAlgn="base"/>
            <a:r>
              <a:rPr lang="en-IN" dirty="0"/>
              <a:t>Supplied by banks as liquidity for cross border transactions</a:t>
            </a:r>
          </a:p>
          <a:p>
            <a:pPr lvl="1" fontAlgn="base"/>
            <a:r>
              <a:rPr lang="en-IN" dirty="0"/>
              <a:t>Category: Payment Network</a:t>
            </a:r>
          </a:p>
          <a:p>
            <a:pPr lvl="1" fontAlgn="base"/>
            <a:r>
              <a:rPr lang="en-IN" dirty="0"/>
              <a:t>Extremely fast transaction speed. 4 seconds</a:t>
            </a:r>
          </a:p>
          <a:p>
            <a:pPr lvl="1" fontAlgn="base"/>
            <a:r>
              <a:rPr lang="en-IN" dirty="0"/>
              <a:t>Con : Founders control around 60% all ripple that exists</a:t>
            </a:r>
            <a:r>
              <a:rPr lang="en-IN" dirty="0" smtClean="0"/>
              <a:t>.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7410" y="206434"/>
            <a:ext cx="1451957" cy="1451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5951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switch dir="r"/>
        <p:sndAc>
          <p:stSnd>
            <p:snd r:embed="rId3" name="click.wav"/>
          </p:stSnd>
        </p:sndAc>
      </p:transition>
    </mc:Choice>
    <mc:Fallback>
      <p:transition spd="med">
        <p:fade/>
        <p:sndAc>
          <p:stSnd>
            <p:snd r:embed="rId3" name="click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Major </a:t>
            </a:r>
            <a:r>
              <a:rPr lang="en-IN" dirty="0" err="1"/>
              <a:t>Cryptocoins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 err="1"/>
              <a:t>LiteCoin</a:t>
            </a:r>
            <a:r>
              <a:rPr lang="en-IN" b="1" dirty="0"/>
              <a:t>(LTC) </a:t>
            </a:r>
            <a:r>
              <a:rPr lang="en-IN" dirty="0"/>
              <a:t>($ 56)</a:t>
            </a:r>
            <a:endParaRPr lang="en-IN" dirty="0"/>
          </a:p>
          <a:p>
            <a:pPr lvl="1" fontAlgn="base"/>
            <a:r>
              <a:rPr lang="en-IN" dirty="0"/>
              <a:t>Similar to bitcoin in functionality, but has faster transaction speeds, lower transaction rates, can handle more transactions than bitcoin and is highly secure.</a:t>
            </a:r>
          </a:p>
          <a:p>
            <a:pPr lvl="1" fontAlgn="base"/>
            <a:r>
              <a:rPr lang="en-IN" dirty="0"/>
              <a:t>Category: Currency</a:t>
            </a:r>
          </a:p>
          <a:p>
            <a:pPr lvl="1" fontAlgn="base"/>
            <a:r>
              <a:rPr lang="en-IN" dirty="0"/>
              <a:t>If </a:t>
            </a:r>
            <a:r>
              <a:rPr lang="en-IN" dirty="0" err="1"/>
              <a:t>BitCoin</a:t>
            </a:r>
            <a:r>
              <a:rPr lang="en-IN" dirty="0"/>
              <a:t> is digital gold , </a:t>
            </a:r>
            <a:r>
              <a:rPr lang="en-IN" dirty="0" err="1"/>
              <a:t>LiteCoin</a:t>
            </a:r>
            <a:r>
              <a:rPr lang="en-IN" dirty="0"/>
              <a:t> is digital silver.</a:t>
            </a:r>
          </a:p>
          <a:p>
            <a:pPr lvl="1" fontAlgn="base"/>
            <a:r>
              <a:rPr lang="en-IN" dirty="0" err="1"/>
              <a:t>LiteCoin</a:t>
            </a:r>
            <a:r>
              <a:rPr lang="en-IN" dirty="0"/>
              <a:t> is </a:t>
            </a:r>
            <a:r>
              <a:rPr lang="en-IN" dirty="0" err="1"/>
              <a:t>segwit</a:t>
            </a:r>
            <a:r>
              <a:rPr lang="en-IN" dirty="0"/>
              <a:t> ready</a:t>
            </a:r>
            <a:r>
              <a:rPr lang="en-IN" dirty="0" smtClean="0"/>
              <a:t>.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7431" y="322813"/>
            <a:ext cx="12192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4318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switch dir="r"/>
        <p:sndAc>
          <p:stSnd>
            <p:snd r:embed="rId3" name="click.wav"/>
          </p:stSnd>
        </p:sndAc>
      </p:transition>
    </mc:Choice>
    <mc:Fallback>
      <p:transition spd="med">
        <p:fade/>
        <p:sndAc>
          <p:stSnd>
            <p:snd r:embed="rId3" name="click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Group Members</a:t>
            </a:r>
            <a:endParaRPr lang="en-IN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Vrushabh Jambhulkar (B140598CS)</a:t>
            </a:r>
          </a:p>
          <a:p>
            <a:r>
              <a:rPr lang="en-IN" dirty="0" smtClean="0"/>
              <a:t>Rahul Menon (B140062CS)</a:t>
            </a:r>
          </a:p>
          <a:p>
            <a:r>
              <a:rPr lang="en-IN" dirty="0" err="1" smtClean="0"/>
              <a:t>Vipin</a:t>
            </a:r>
            <a:r>
              <a:rPr lang="en-IN" dirty="0" smtClean="0"/>
              <a:t> Santhosh (</a:t>
            </a:r>
            <a:r>
              <a:rPr lang="en-IN" dirty="0" smtClean="0"/>
              <a:t>B140020CS</a:t>
            </a:r>
            <a:r>
              <a:rPr lang="en-IN" dirty="0" smtClean="0"/>
              <a:t>)</a:t>
            </a:r>
          </a:p>
          <a:p>
            <a:r>
              <a:rPr lang="en-IN" dirty="0" smtClean="0"/>
              <a:t>Nitin Joes (</a:t>
            </a:r>
            <a:r>
              <a:rPr lang="en-IN" dirty="0" smtClean="0"/>
              <a:t>B140090CS</a:t>
            </a:r>
            <a:r>
              <a:rPr lang="en-IN" dirty="0" smtClean="0"/>
              <a:t>)</a:t>
            </a:r>
          </a:p>
          <a:p>
            <a:r>
              <a:rPr lang="en-IN" dirty="0" smtClean="0"/>
              <a:t>M. </a:t>
            </a:r>
            <a:r>
              <a:rPr lang="en-IN" dirty="0" err="1" smtClean="0"/>
              <a:t>Sajmal</a:t>
            </a:r>
            <a:r>
              <a:rPr lang="en-IN" dirty="0" smtClean="0"/>
              <a:t> (</a:t>
            </a:r>
            <a:r>
              <a:rPr lang="en-IN" dirty="0" smtClean="0"/>
              <a:t>B140288CS</a:t>
            </a:r>
            <a:r>
              <a:rPr lang="en-IN" dirty="0" smtClean="0"/>
              <a:t>)</a:t>
            </a:r>
          </a:p>
          <a:p>
            <a:r>
              <a:rPr lang="en-IN" dirty="0" err="1" smtClean="0"/>
              <a:t>Mushfil</a:t>
            </a:r>
            <a:r>
              <a:rPr lang="en-IN" dirty="0" smtClean="0"/>
              <a:t> M. (</a:t>
            </a:r>
            <a:r>
              <a:rPr lang="en-IN" dirty="0" smtClean="0"/>
              <a:t>B140721CS</a:t>
            </a:r>
            <a:r>
              <a:rPr lang="en-IN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7508750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switch dir="r"/>
        <p:sndAc>
          <p:stSnd>
            <p:snd r:embed="rId3" name="click.wav"/>
          </p:stSnd>
        </p:sndAc>
      </p:transition>
    </mc:Choice>
    <mc:Fallback>
      <p:transition spd="med">
        <p:fade/>
        <p:sndAc>
          <p:stSnd>
            <p:snd r:embed="rId3" name="click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Bonus </a:t>
            </a:r>
            <a:r>
              <a:rPr lang="en-IN" dirty="0" smtClean="0"/>
              <a:t>Round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7368" y="2661747"/>
            <a:ext cx="10554574" cy="4196253"/>
          </a:xfrm>
        </p:spPr>
        <p:txBody>
          <a:bodyPr>
            <a:normAutofit lnSpcReduction="10000"/>
          </a:bodyPr>
          <a:lstStyle/>
          <a:p>
            <a:r>
              <a:rPr lang="en-IN" b="1" dirty="0" smtClean="0"/>
              <a:t>GOLEM(GNT) </a:t>
            </a:r>
            <a:r>
              <a:rPr lang="en-IN" dirty="0" smtClean="0"/>
              <a:t>($</a:t>
            </a:r>
            <a:r>
              <a:rPr lang="en-IN" dirty="0"/>
              <a:t>0.20)</a:t>
            </a:r>
            <a:endParaRPr lang="en-IN" dirty="0"/>
          </a:p>
          <a:p>
            <a:pPr lvl="1" fontAlgn="base"/>
            <a:r>
              <a:rPr lang="en-IN" sz="1800" dirty="0"/>
              <a:t>Category : Computing Power</a:t>
            </a:r>
          </a:p>
          <a:p>
            <a:pPr lvl="1" fontAlgn="base"/>
            <a:r>
              <a:rPr lang="en-IN" sz="1800" dirty="0"/>
              <a:t>Golem is an open source supercomputer that anyone can access. It is made up of the combined power of user </a:t>
            </a:r>
            <a:r>
              <a:rPr lang="en-IN" sz="1800" dirty="0" err="1"/>
              <a:t>latos</a:t>
            </a:r>
            <a:r>
              <a:rPr lang="en-IN" sz="1800" dirty="0"/>
              <a:t> and large </a:t>
            </a:r>
            <a:r>
              <a:rPr lang="en-IN" sz="1800" dirty="0" err="1"/>
              <a:t>datacenters</a:t>
            </a:r>
            <a:r>
              <a:rPr lang="en-IN" sz="1800" dirty="0"/>
              <a:t>.</a:t>
            </a:r>
          </a:p>
          <a:p>
            <a:pPr lvl="1" fontAlgn="base"/>
            <a:r>
              <a:rPr lang="en-IN" sz="1800" dirty="0"/>
              <a:t>‘Miners’ are paid for leasing out their computing power</a:t>
            </a:r>
            <a:r>
              <a:rPr lang="en-IN" sz="1800" dirty="0" smtClean="0"/>
              <a:t>.</a:t>
            </a:r>
          </a:p>
          <a:p>
            <a:endParaRPr lang="en-IN" b="1" dirty="0" smtClean="0"/>
          </a:p>
          <a:p>
            <a:r>
              <a:rPr lang="en-IN" b="1" dirty="0" err="1" smtClean="0"/>
              <a:t>Siacoin</a:t>
            </a:r>
            <a:r>
              <a:rPr lang="en-IN" b="1" dirty="0" smtClean="0"/>
              <a:t>(SC) </a:t>
            </a:r>
            <a:r>
              <a:rPr lang="en-IN" dirty="0" smtClean="0"/>
              <a:t>($0.0038)</a:t>
            </a:r>
            <a:endParaRPr lang="en-IN" dirty="0"/>
          </a:p>
          <a:p>
            <a:pPr lvl="1" fontAlgn="base"/>
            <a:r>
              <a:rPr lang="en-IN" sz="1800" dirty="0"/>
              <a:t>Category: Storage network</a:t>
            </a:r>
          </a:p>
          <a:p>
            <a:pPr lvl="1" fontAlgn="base"/>
            <a:r>
              <a:rPr lang="en-IN" sz="1800" dirty="0" err="1"/>
              <a:t>Sia</a:t>
            </a:r>
            <a:r>
              <a:rPr lang="en-IN" sz="1800" dirty="0"/>
              <a:t> is decentralized network of </a:t>
            </a:r>
            <a:r>
              <a:rPr lang="en-IN" sz="1800" dirty="0" err="1"/>
              <a:t>datacenters</a:t>
            </a:r>
            <a:r>
              <a:rPr lang="en-IN" sz="1800" dirty="0"/>
              <a:t> that taken together comprise of the world's largest, cheapest and extremely safe cloud storage platform.</a:t>
            </a:r>
          </a:p>
          <a:p>
            <a:pPr lvl="1" fontAlgn="base"/>
            <a:r>
              <a:rPr lang="en-IN" sz="1800" dirty="0"/>
              <a:t>‘Miners’ are paid for renting out storage space. Files are split across storages and each portion is encrypted.</a:t>
            </a:r>
          </a:p>
          <a:p>
            <a:pPr fontAlgn="base"/>
            <a:endParaRPr lang="en-IN" dirty="0"/>
          </a:p>
          <a:p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3426" y="377379"/>
            <a:ext cx="1007533" cy="100753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0481733" y="398546"/>
            <a:ext cx="45719" cy="104005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9342" y="398546"/>
            <a:ext cx="965200" cy="96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7078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switch dir="r"/>
        <p:sndAc>
          <p:stSnd>
            <p:snd r:embed="rId3" name="click.wav"/>
          </p:stSnd>
        </p:sndAc>
      </p:transition>
    </mc:Choice>
    <mc:Fallback>
      <p:transition spd="med">
        <p:fade/>
        <p:sndAc>
          <p:stSnd>
            <p:snd r:embed="rId3" name="click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How it works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684903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switch dir="r"/>
        <p:sndAc>
          <p:stSnd>
            <p:snd r:embed="rId3" name="click.wav"/>
          </p:stSnd>
        </p:sndAc>
      </p:transition>
    </mc:Choice>
    <mc:Fallback>
      <p:transition spd="med">
        <p:fade/>
        <p:sndAc>
          <p:stSnd>
            <p:snd r:embed="rId3" name="click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How it works?</a:t>
            </a:r>
            <a:endParaRPr lang="en-IN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782311" y="1498598"/>
            <a:ext cx="5655733" cy="3128963"/>
          </a:xfrm>
        </p:spPr>
        <p:txBody>
          <a:bodyPr/>
          <a:lstStyle/>
          <a:p>
            <a:r>
              <a:rPr lang="en-IN" dirty="0" smtClean="0"/>
              <a:t>What is Bitcoin?</a:t>
            </a:r>
          </a:p>
          <a:p>
            <a:pPr lvl="1"/>
            <a:r>
              <a:rPr lang="en-IN" dirty="0" smtClean="0"/>
              <a:t>It is a digital file which holds all the accounts and money like a ledger.</a:t>
            </a:r>
          </a:p>
          <a:p>
            <a:pPr lvl="1"/>
            <a:r>
              <a:rPr lang="en-IN" dirty="0" smtClean="0"/>
              <a:t>A copy of this is maintained on every </a:t>
            </a:r>
            <a:r>
              <a:rPr lang="en-IN" dirty="0" smtClean="0"/>
              <a:t>node in </a:t>
            </a:r>
            <a:r>
              <a:rPr lang="en-IN" dirty="0" smtClean="0"/>
              <a:t>the bitcoin network.</a:t>
            </a:r>
            <a:endParaRPr lang="en-IN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96" t="6481" r="9000" b="6362"/>
          <a:stretch/>
        </p:blipFill>
        <p:spPr>
          <a:xfrm>
            <a:off x="4938049" y="3590396"/>
            <a:ext cx="3385442" cy="305646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4043" y="923852"/>
            <a:ext cx="3522656" cy="3110733"/>
          </a:xfrm>
          <a:prstGeom prst="rect">
            <a:avLst/>
          </a:prstGeom>
        </p:spPr>
      </p:pic>
      <p:sp>
        <p:nvSpPr>
          <p:cNvPr id="8" name="Left Arrow 7"/>
          <p:cNvSpPr/>
          <p:nvPr/>
        </p:nvSpPr>
        <p:spPr>
          <a:xfrm rot="18393103">
            <a:off x="7934838" y="3115734"/>
            <a:ext cx="978408" cy="48463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124304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switch dir="r"/>
        <p:sndAc>
          <p:stSnd>
            <p:snd r:embed="rId3" name="click.wav"/>
          </p:stSnd>
        </p:sndAc>
      </p:transition>
    </mc:Choice>
    <mc:Fallback>
      <p:transition spd="med">
        <p:fade/>
        <p:sndAc>
          <p:stSnd>
            <p:snd r:embed="rId3" name="click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32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279400"/>
            <a:ext cx="12191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 b="1" dirty="0" smtClean="0"/>
              <a:t>Sending Money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906168" y="1402777"/>
            <a:ext cx="9541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b="1" dirty="0" smtClean="0"/>
              <a:t>Alice</a:t>
            </a:r>
            <a:endParaRPr lang="en-IN" sz="24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5486663" y="1402777"/>
            <a:ext cx="7729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b="1" dirty="0" smtClean="0"/>
              <a:t>Bob</a:t>
            </a:r>
            <a:endParaRPr lang="en-IN" sz="24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6629712" y="1402777"/>
            <a:ext cx="12522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b="1" dirty="0" smtClean="0"/>
              <a:t>5.0 BTC</a:t>
            </a:r>
            <a:endParaRPr lang="en-IN" sz="2400" b="1" dirty="0"/>
          </a:p>
        </p:txBody>
      </p:sp>
      <p:cxnSp>
        <p:nvCxnSpPr>
          <p:cNvPr id="16" name="Straight Arrow Connector 15"/>
          <p:cNvCxnSpPr>
            <a:stCxn id="7" idx="3"/>
            <a:endCxn id="8" idx="1"/>
          </p:cNvCxnSpPr>
          <p:nvPr/>
        </p:nvCxnSpPr>
        <p:spPr>
          <a:xfrm>
            <a:off x="4860275" y="1633610"/>
            <a:ext cx="6263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867" y="2650066"/>
            <a:ext cx="3242809" cy="2289089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680843"/>
            <a:ext cx="3375264" cy="2258312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1588" y="2650066"/>
            <a:ext cx="3032288" cy="2258312"/>
          </a:xfrm>
          <a:prstGeom prst="rect">
            <a:avLst/>
          </a:prstGeom>
        </p:spPr>
      </p:pic>
      <p:sp>
        <p:nvSpPr>
          <p:cNvPr id="21" name="Right Arrow 20"/>
          <p:cNvSpPr/>
          <p:nvPr/>
        </p:nvSpPr>
        <p:spPr>
          <a:xfrm>
            <a:off x="3657676" y="3689548"/>
            <a:ext cx="914324" cy="2101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Right Arrow 21"/>
          <p:cNvSpPr/>
          <p:nvPr/>
        </p:nvSpPr>
        <p:spPr>
          <a:xfrm>
            <a:off x="7947264" y="3704937"/>
            <a:ext cx="914324" cy="2101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08428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switch dir="r"/>
        <p:sndAc>
          <p:stSnd>
            <p:snd r:embed="rId3" name="click.wav"/>
          </p:stSnd>
        </p:sndAc>
      </p:transition>
    </mc:Choice>
    <mc:Fallback>
      <p:transition spd="med">
        <p:fade/>
        <p:sndAc>
          <p:stSnd>
            <p:snd r:embed="rId3" name="click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How it works?</a:t>
            </a:r>
            <a:endParaRPr lang="en-IN" dirty="0"/>
          </a:p>
        </p:txBody>
      </p:sp>
      <p:sp>
        <p:nvSpPr>
          <p:cNvPr id="13" name="Content Placeholder 1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There is no centralized bank, rather it is maintained by a group of people in the network</a:t>
            </a:r>
          </a:p>
          <a:p>
            <a:r>
              <a:rPr lang="en-IN" dirty="0" smtClean="0"/>
              <a:t>Everyone knows about everyone else's transactions.</a:t>
            </a:r>
          </a:p>
          <a:p>
            <a:r>
              <a:rPr lang="en-IN" dirty="0" smtClean="0"/>
              <a:t>This creates trust issues, to solve this there is unique technique to maintain security in Bitcoins using mathematical functions and cryptography.</a:t>
            </a:r>
          </a:p>
        </p:txBody>
      </p:sp>
    </p:spTree>
    <p:extLst>
      <p:ext uri="{BB962C8B-B14F-4D97-AF65-F5344CB8AC3E}">
        <p14:creationId xmlns:p14="http://schemas.microsoft.com/office/powerpoint/2010/main" val="37796441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switch dir="r"/>
        <p:sndAc>
          <p:stSnd>
            <p:snd r:embed="rId3" name="click.wav"/>
          </p:stSnd>
        </p:sndAc>
      </p:transition>
    </mc:Choice>
    <mc:Fallback>
      <p:transition spd="med">
        <p:fade/>
        <p:sndAc>
          <p:stSnd>
            <p:snd r:embed="rId3" name="click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Authentication</a:t>
            </a:r>
            <a:endParaRPr lang="en-IN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IN" dirty="0"/>
              <a:t>How can nodes be sure that the transaction request is authentic, that the rightful owner has sent the message.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IN" dirty="0"/>
              <a:t>Solution – Digital Signatures: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/>
              <a:t>It is generated by mathematical algorithms.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/>
              <a:t>This is unique for every transaction.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IN" dirty="0"/>
              <a:t>A Digital Signature is utilize by two different but connected keys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/>
              <a:t>Private Key: a key to create a signature by the sender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/>
              <a:t>Public Key: a key to verify a signature by others, these are the sent to addresses in bitcoins.</a:t>
            </a:r>
          </a:p>
          <a:p>
            <a:r>
              <a:rPr lang="en-IN" dirty="0" smtClean="0"/>
              <a:t>This makes every transaction unique, </a:t>
            </a:r>
            <a:r>
              <a:rPr lang="en-IN" dirty="0" smtClean="0"/>
              <a:t>hence difficult </a:t>
            </a:r>
            <a:r>
              <a:rPr lang="en-IN" dirty="0" smtClean="0"/>
              <a:t>to forge.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725948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switch dir="r"/>
        <p:sndAc>
          <p:stSnd>
            <p:snd r:embed="rId3" name="click.wav"/>
          </p:stSnd>
        </p:sndAc>
      </p:transition>
    </mc:Choice>
    <mc:Fallback>
      <p:transition spd="med">
        <p:fade/>
        <p:sndAc>
          <p:stSnd>
            <p:snd r:embed="rId3" name="click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573" y="1166084"/>
            <a:ext cx="8630854" cy="2857899"/>
          </a:xfrm>
          <a:prstGeom prst="rect">
            <a:avLst/>
          </a:prstGeom>
        </p:spPr>
      </p:pic>
      <p:sp>
        <p:nvSpPr>
          <p:cNvPr id="4" name="Bent Arrow 3"/>
          <p:cNvSpPr/>
          <p:nvPr/>
        </p:nvSpPr>
        <p:spPr>
          <a:xfrm rot="10800000" flipH="1">
            <a:off x="4631267" y="2167467"/>
            <a:ext cx="508000" cy="660400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7" name="Right Arrow 6"/>
          <p:cNvSpPr/>
          <p:nvPr/>
        </p:nvSpPr>
        <p:spPr>
          <a:xfrm>
            <a:off x="3911600" y="2595033"/>
            <a:ext cx="1227667" cy="23283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TextBox 7"/>
          <p:cNvSpPr txBox="1"/>
          <p:nvPr/>
        </p:nvSpPr>
        <p:spPr>
          <a:xfrm>
            <a:off x="1348774" y="4847727"/>
            <a:ext cx="4292600" cy="36933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dirty="0" smtClean="0">
                <a:solidFill>
                  <a:schemeClr val="tx1"/>
                </a:solidFill>
              </a:rPr>
              <a:t>Signature = f(</a:t>
            </a:r>
            <a:r>
              <a:rPr lang="en-IN" dirty="0" err="1" smtClean="0">
                <a:solidFill>
                  <a:schemeClr val="tx1"/>
                </a:solidFill>
              </a:rPr>
              <a:t>private_key</a:t>
            </a:r>
            <a:r>
              <a:rPr lang="en-IN" dirty="0" smtClean="0">
                <a:solidFill>
                  <a:schemeClr val="tx1"/>
                </a:solidFill>
              </a:rPr>
              <a:t>, message);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9" name="Bent Arrow 8"/>
          <p:cNvSpPr/>
          <p:nvPr/>
        </p:nvSpPr>
        <p:spPr>
          <a:xfrm rot="10800000" flipH="1">
            <a:off x="7881180" y="2167467"/>
            <a:ext cx="508000" cy="660400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0" name="Right Arrow 9"/>
          <p:cNvSpPr/>
          <p:nvPr/>
        </p:nvSpPr>
        <p:spPr>
          <a:xfrm>
            <a:off x="7161513" y="2595033"/>
            <a:ext cx="1227667" cy="23283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TextBox 12"/>
          <p:cNvSpPr txBox="1"/>
          <p:nvPr/>
        </p:nvSpPr>
        <p:spPr>
          <a:xfrm>
            <a:off x="6282267" y="4835587"/>
            <a:ext cx="5435600" cy="36933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dirty="0" smtClean="0">
                <a:solidFill>
                  <a:schemeClr val="tx1"/>
                </a:solidFill>
              </a:rPr>
              <a:t>Verify: 1=? v(Signature, message, </a:t>
            </a:r>
            <a:r>
              <a:rPr lang="en-IN" dirty="0" err="1" smtClean="0">
                <a:solidFill>
                  <a:schemeClr val="tx1"/>
                </a:solidFill>
              </a:rPr>
              <a:t>public_key</a:t>
            </a:r>
            <a:r>
              <a:rPr lang="en-IN" dirty="0" smtClean="0">
                <a:solidFill>
                  <a:schemeClr val="tx1"/>
                </a:solidFill>
              </a:rPr>
              <a:t>);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4" name="Down Arrow 13"/>
          <p:cNvSpPr/>
          <p:nvPr/>
        </p:nvSpPr>
        <p:spPr>
          <a:xfrm rot="1498656">
            <a:off x="3919050" y="3227006"/>
            <a:ext cx="484632" cy="158015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Down Arrow 14"/>
          <p:cNvSpPr/>
          <p:nvPr/>
        </p:nvSpPr>
        <p:spPr>
          <a:xfrm rot="20101344" flipH="1">
            <a:off x="7784371" y="3227006"/>
            <a:ext cx="484632" cy="158015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984185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switch dir="r"/>
        <p:sndAc>
          <p:stSnd>
            <p:snd r:embed="rId3" name="click.wav"/>
          </p:stSnd>
        </p:sndAc>
      </p:transition>
    </mc:Choice>
    <mc:Fallback>
      <p:transition spd="med">
        <p:fade/>
        <p:sndAc>
          <p:stSnd>
            <p:snd r:embed="rId3" name="click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9" grpId="0" animBg="1"/>
      <p:bldP spid="10" grpId="0" animBg="1"/>
      <p:bldP spid="14" grpId="0" animBg="1"/>
      <p:bldP spid="1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Account Balances?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1" y="2222287"/>
            <a:ext cx="5184155" cy="4059980"/>
          </a:xfrm>
        </p:spPr>
        <p:txBody>
          <a:bodyPr/>
          <a:lstStyle/>
          <a:p>
            <a:pPr marL="171450" indent="-171450">
              <a:buFont typeface="Courier New" panose="02070309020205020404" pitchFamily="49" charset="0"/>
              <a:buChar char="o"/>
            </a:pPr>
            <a:r>
              <a:rPr lang="en-IN" dirty="0" smtClean="0"/>
              <a:t>In practice, no account balances are saved in the ledgers.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en-IN" dirty="0" smtClean="0"/>
              <a:t>Instead list of all the transactions are kept. 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en-IN" dirty="0" smtClean="0"/>
              <a:t>The ownership of funds is verified through the links to the previous transactions.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en-IN" dirty="0" smtClean="0"/>
              <a:t>Each transaction can only be used once as an input</a:t>
            </a:r>
          </a:p>
          <a:p>
            <a:endParaRPr lang="en-IN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2430" y="2353734"/>
            <a:ext cx="5830139" cy="3672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0056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switch dir="r"/>
        <p:sndAc>
          <p:stSnd>
            <p:snd r:embed="rId3" name="click.wav"/>
          </p:stSnd>
        </p:sndAc>
      </p:transition>
    </mc:Choice>
    <mc:Fallback>
      <p:transition spd="med">
        <p:fade/>
        <p:sndAc>
          <p:stSnd>
            <p:snd r:embed="rId3" name="click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Transaction Order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501687"/>
            <a:ext cx="10554574" cy="3636511"/>
          </a:xfrm>
        </p:spPr>
        <p:txBody>
          <a:bodyPr/>
          <a:lstStyle/>
          <a:p>
            <a:r>
              <a:rPr lang="en-IN" dirty="0" smtClean="0"/>
              <a:t>As all the transactions are passed node by node, there is no guarantee that the order in which you receive them is the order in which they were created. </a:t>
            </a:r>
          </a:p>
          <a:p>
            <a:r>
              <a:rPr lang="en-IN" dirty="0" smtClean="0"/>
              <a:t>Nodes need to agree on the transaction order.</a:t>
            </a:r>
          </a:p>
          <a:p>
            <a:r>
              <a:rPr lang="en-IN" dirty="0" smtClean="0"/>
              <a:t>Solution – </a:t>
            </a:r>
            <a:r>
              <a:rPr lang="en-IN" dirty="0" err="1" smtClean="0"/>
              <a:t>Blockchain</a:t>
            </a:r>
            <a:r>
              <a:rPr lang="en-IN" dirty="0" smtClean="0"/>
              <a:t> </a:t>
            </a:r>
          </a:p>
          <a:p>
            <a:pPr lvl="1"/>
            <a:r>
              <a:rPr lang="en-IN" dirty="0" smtClean="0"/>
              <a:t>Transactions in the same block are considered to happen at the same time</a:t>
            </a:r>
          </a:p>
          <a:p>
            <a:pPr lvl="1"/>
            <a:r>
              <a:rPr lang="en-IN" dirty="0" smtClean="0"/>
              <a:t>Any node in the network can take a set of unordered transactions </a:t>
            </a:r>
            <a:r>
              <a:rPr lang="en-IN" dirty="0" smtClean="0"/>
              <a:t>to form a </a:t>
            </a:r>
            <a:r>
              <a:rPr lang="en-IN" dirty="0" smtClean="0"/>
              <a:t>block and broadcast it as a suggestion for the next block in the chain. (problem there can be multiple suggestions)</a:t>
            </a:r>
          </a:p>
          <a:p>
            <a:pPr lvl="1"/>
            <a:r>
              <a:rPr lang="en-IN" dirty="0" smtClean="0"/>
              <a:t>For every block to be valid, each node has to solve a mathematical puzzle.</a:t>
            </a:r>
          </a:p>
          <a:p>
            <a:pPr lvl="1"/>
            <a:endParaRPr lang="en-IN" dirty="0" smtClean="0"/>
          </a:p>
          <a:p>
            <a:pPr lvl="1"/>
            <a:endParaRPr lang="en-IN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38" t="12740" r="4306" b="2004"/>
          <a:stretch/>
        </p:blipFill>
        <p:spPr>
          <a:xfrm>
            <a:off x="5763658" y="270933"/>
            <a:ext cx="6242075" cy="2015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9937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switch dir="r"/>
        <p:sndAc>
          <p:stSnd>
            <p:snd r:embed="rId3" name="click.wav"/>
          </p:stSnd>
        </p:sndAc>
      </p:transition>
    </mc:Choice>
    <mc:Fallback>
      <p:transition spd="med">
        <p:fade/>
        <p:sndAc>
          <p:stSnd>
            <p:snd r:embed="rId3" name="click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12"/>
          <a:stretch/>
        </p:blipFill>
        <p:spPr>
          <a:xfrm>
            <a:off x="1413809" y="1625600"/>
            <a:ext cx="9364382" cy="450411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13809" y="745067"/>
            <a:ext cx="93643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 b="1" dirty="0" smtClean="0"/>
              <a:t>Block Puzzle</a:t>
            </a:r>
            <a:endParaRPr lang="en-IN" sz="4000" b="1" dirty="0"/>
          </a:p>
        </p:txBody>
      </p:sp>
    </p:spTree>
    <p:extLst>
      <p:ext uri="{BB962C8B-B14F-4D97-AF65-F5344CB8AC3E}">
        <p14:creationId xmlns:p14="http://schemas.microsoft.com/office/powerpoint/2010/main" val="24158780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switch dir="r"/>
        <p:sndAc>
          <p:stSnd>
            <p:snd r:embed="rId3" name="click.wav"/>
          </p:stSnd>
        </p:sndAc>
      </p:transition>
    </mc:Choice>
    <mc:Fallback>
      <p:transition spd="med">
        <p:fade/>
        <p:sndAc>
          <p:stSnd>
            <p:snd r:embed="rId3" name="click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Contents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7113" y="2336800"/>
            <a:ext cx="10554574" cy="4089265"/>
          </a:xfrm>
        </p:spPr>
        <p:txBody>
          <a:bodyPr>
            <a:normAutofit fontScale="85000" lnSpcReduction="20000"/>
          </a:bodyPr>
          <a:lstStyle/>
          <a:p>
            <a:pPr fontAlgn="base"/>
            <a:r>
              <a:rPr lang="en-IN" dirty="0"/>
              <a:t>Introduction to cryptocurrency </a:t>
            </a:r>
            <a:endParaRPr lang="en-IN" dirty="0" smtClean="0"/>
          </a:p>
          <a:p>
            <a:pPr fontAlgn="base"/>
            <a:r>
              <a:rPr lang="en-IN" dirty="0" smtClean="0"/>
              <a:t>History</a:t>
            </a:r>
            <a:r>
              <a:rPr lang="en-IN" dirty="0"/>
              <a:t>. How it started, Who created </a:t>
            </a:r>
            <a:r>
              <a:rPr lang="en-IN" dirty="0" smtClean="0"/>
              <a:t>it, Deep </a:t>
            </a:r>
            <a:r>
              <a:rPr lang="en-IN" dirty="0"/>
              <a:t>Web connection </a:t>
            </a:r>
            <a:r>
              <a:rPr lang="en-IN" dirty="0" smtClean="0"/>
              <a:t>etc.</a:t>
            </a:r>
            <a:endParaRPr lang="en-IN" dirty="0"/>
          </a:p>
          <a:p>
            <a:pPr fontAlgn="base"/>
            <a:r>
              <a:rPr lang="en-IN" dirty="0" err="1"/>
              <a:t>Blockchain</a:t>
            </a:r>
            <a:r>
              <a:rPr lang="en-IN" dirty="0"/>
              <a:t> technology </a:t>
            </a:r>
            <a:endParaRPr lang="en-IN" dirty="0" smtClean="0"/>
          </a:p>
          <a:p>
            <a:pPr fontAlgn="base"/>
            <a:r>
              <a:rPr lang="en-IN" dirty="0" smtClean="0"/>
              <a:t>Different </a:t>
            </a:r>
            <a:r>
              <a:rPr lang="en-IN" dirty="0"/>
              <a:t>cryptocurrencies and their mining </a:t>
            </a:r>
            <a:endParaRPr lang="en-IN" dirty="0" smtClean="0"/>
          </a:p>
          <a:p>
            <a:pPr fontAlgn="base"/>
            <a:r>
              <a:rPr lang="en-IN" dirty="0" smtClean="0"/>
              <a:t>Economics </a:t>
            </a:r>
            <a:r>
              <a:rPr lang="en-IN" dirty="0"/>
              <a:t>of Cryptocurrencies </a:t>
            </a:r>
          </a:p>
          <a:p>
            <a:pPr lvl="1" fontAlgn="base"/>
            <a:r>
              <a:rPr lang="en-IN" dirty="0"/>
              <a:t>How it works </a:t>
            </a:r>
            <a:endParaRPr lang="en-IN" dirty="0" smtClean="0"/>
          </a:p>
          <a:p>
            <a:pPr lvl="1" fontAlgn="base"/>
            <a:r>
              <a:rPr lang="en-IN" dirty="0" smtClean="0"/>
              <a:t>How </a:t>
            </a:r>
            <a:r>
              <a:rPr lang="en-IN" dirty="0"/>
              <a:t>are the prices determined </a:t>
            </a:r>
            <a:endParaRPr lang="en-IN" dirty="0" smtClean="0"/>
          </a:p>
          <a:p>
            <a:pPr lvl="1" fontAlgn="base"/>
            <a:r>
              <a:rPr lang="en-IN" dirty="0" smtClean="0"/>
              <a:t>Cryptocurrency </a:t>
            </a:r>
            <a:r>
              <a:rPr lang="en-IN" dirty="0"/>
              <a:t>policies in different </a:t>
            </a:r>
            <a:r>
              <a:rPr lang="en-IN" dirty="0" smtClean="0"/>
              <a:t>countries.</a:t>
            </a:r>
          </a:p>
          <a:p>
            <a:pPr lvl="1" fontAlgn="base"/>
            <a:r>
              <a:rPr lang="en-IN" dirty="0" smtClean="0"/>
              <a:t>Effect </a:t>
            </a:r>
            <a:r>
              <a:rPr lang="en-IN" dirty="0"/>
              <a:t>of demonetization on the </a:t>
            </a:r>
            <a:r>
              <a:rPr lang="en-IN" dirty="0" smtClean="0"/>
              <a:t>Indian </a:t>
            </a:r>
            <a:r>
              <a:rPr lang="en-IN" dirty="0"/>
              <a:t>bitcoin </a:t>
            </a:r>
            <a:r>
              <a:rPr lang="en-IN" dirty="0" smtClean="0"/>
              <a:t>market.</a:t>
            </a:r>
          </a:p>
          <a:p>
            <a:pPr lvl="1" fontAlgn="base"/>
            <a:r>
              <a:rPr lang="en-IN" dirty="0" smtClean="0"/>
              <a:t>ICOs </a:t>
            </a:r>
            <a:r>
              <a:rPr lang="en-IN" dirty="0"/>
              <a:t>and market risk </a:t>
            </a:r>
          </a:p>
          <a:p>
            <a:pPr lvl="1" fontAlgn="base"/>
            <a:r>
              <a:rPr lang="en-IN" dirty="0"/>
              <a:t>Compare and contrast with stock market  </a:t>
            </a:r>
          </a:p>
          <a:p>
            <a:pPr fontAlgn="base"/>
            <a:r>
              <a:rPr lang="en-IN" dirty="0"/>
              <a:t>Disadvantages </a:t>
            </a:r>
          </a:p>
          <a:p>
            <a:pPr fontAlgn="base"/>
            <a:r>
              <a:rPr lang="en-IN" dirty="0"/>
              <a:t>Future of cryptocurrency 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073451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switch dir="r"/>
        <p:sndAc>
          <p:stSnd>
            <p:snd r:embed="rId3" name="click.wav"/>
          </p:stSnd>
        </p:sndAc>
      </p:transition>
    </mc:Choice>
    <mc:Fallback>
      <p:transition spd="med">
        <p:fade/>
        <p:sndAc>
          <p:stSnd>
            <p:snd r:embed="rId3" name="click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 smtClean="0"/>
              <a:t>BitCoin</a:t>
            </a:r>
            <a:r>
              <a:rPr lang="en-IN" dirty="0" smtClean="0"/>
              <a:t> Generation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Finding solution </a:t>
            </a:r>
            <a:r>
              <a:rPr lang="en-IN" dirty="0" smtClean="0"/>
              <a:t>to these Block puzzle is what the so called </a:t>
            </a:r>
            <a:r>
              <a:rPr lang="en-IN" dirty="0" smtClean="0"/>
              <a:t>Bitcoin Miners </a:t>
            </a:r>
            <a:r>
              <a:rPr lang="en-IN" dirty="0" smtClean="0"/>
              <a:t>do for the most part.</a:t>
            </a:r>
          </a:p>
          <a:p>
            <a:r>
              <a:rPr lang="en-IN" dirty="0" smtClean="0"/>
              <a:t>For every right solution for a correct block, a new coin is awarded to the miner who solved it.</a:t>
            </a:r>
          </a:p>
          <a:p>
            <a:r>
              <a:rPr lang="en-IN" dirty="0" smtClean="0"/>
              <a:t>Every year the reward limit is cut into half, </a:t>
            </a:r>
            <a:r>
              <a:rPr lang="en-IN" dirty="0" smtClean="0"/>
              <a:t>so after a few years there </a:t>
            </a:r>
            <a:r>
              <a:rPr lang="en-IN" dirty="0" smtClean="0"/>
              <a:t>will be no more creation of coins. </a:t>
            </a:r>
          </a:p>
          <a:p>
            <a:r>
              <a:rPr lang="en-IN" dirty="0" smtClean="0"/>
              <a:t>By year 2140, there will 21 million bitcoins and will reach the maximum cap value.</a:t>
            </a:r>
          </a:p>
          <a:p>
            <a:pPr marL="0" indent="0">
              <a:buNone/>
            </a:pPr>
            <a:endParaRPr lang="en-IN" dirty="0" smtClean="0"/>
          </a:p>
        </p:txBody>
      </p:sp>
    </p:spTree>
    <p:extLst>
      <p:ext uri="{BB962C8B-B14F-4D97-AF65-F5344CB8AC3E}">
        <p14:creationId xmlns:p14="http://schemas.microsoft.com/office/powerpoint/2010/main" val="4875423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switch dir="r"/>
        <p:sndAc>
          <p:stSnd>
            <p:snd r:embed="rId3" name="click.wav"/>
          </p:stSnd>
        </p:sndAc>
      </p:transition>
    </mc:Choice>
    <mc:Fallback>
      <p:transition spd="med">
        <p:fade/>
        <p:sndAc>
          <p:stSnd>
            <p:snd r:embed="rId3" name="click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How is the Price determined?		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The price of a bitcoin is determined by supply and </a:t>
            </a:r>
            <a:r>
              <a:rPr lang="en-IN" dirty="0" smtClean="0"/>
              <a:t>demand.</a:t>
            </a:r>
          </a:p>
          <a:p>
            <a:r>
              <a:rPr lang="en-IN" dirty="0"/>
              <a:t>There is only a limited number of bitcoins in circulation and new bitcoins are created at a predictable and decreasing </a:t>
            </a:r>
            <a:r>
              <a:rPr lang="en-IN" dirty="0" smtClean="0"/>
              <a:t>rate</a:t>
            </a:r>
            <a:r>
              <a:rPr lang="en-IN" dirty="0"/>
              <a:t>.</a:t>
            </a:r>
            <a:endParaRPr lang="en-IN" dirty="0" smtClean="0"/>
          </a:p>
          <a:p>
            <a:r>
              <a:rPr lang="en-IN" dirty="0" smtClean="0"/>
              <a:t>So the demand </a:t>
            </a:r>
            <a:r>
              <a:rPr lang="en-IN" dirty="0"/>
              <a:t>must follow this level of inflation to keep the price stable</a:t>
            </a:r>
            <a:r>
              <a:rPr lang="en-IN" dirty="0" smtClean="0"/>
              <a:t>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52858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switch dir="r"/>
        <p:sndAc>
          <p:stSnd>
            <p:snd r:embed="rId3" name="click.wav"/>
          </p:stSnd>
        </p:sndAc>
      </p:transition>
    </mc:Choice>
    <mc:Fallback>
      <p:transition spd="med">
        <p:fade/>
        <p:sndAc>
          <p:stSnd>
            <p:snd r:embed="rId3" name="click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Price Charts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900767"/>
            <a:ext cx="12192000" cy="4957233"/>
          </a:xfrm>
        </p:spPr>
      </p:pic>
      <p:sp>
        <p:nvSpPr>
          <p:cNvPr id="5" name="TextBox 4"/>
          <p:cNvSpPr txBox="1"/>
          <p:nvPr/>
        </p:nvSpPr>
        <p:spPr>
          <a:xfrm>
            <a:off x="618066" y="5926667"/>
            <a:ext cx="14647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 smtClean="0">
                <a:solidFill>
                  <a:srgbClr val="FF0000"/>
                </a:solidFill>
              </a:rPr>
              <a:t>0.06</a:t>
            </a:r>
            <a:r>
              <a:rPr lang="en-IN" sz="1400" dirty="0" smtClean="0">
                <a:solidFill>
                  <a:srgbClr val="FF0000"/>
                </a:solidFill>
              </a:rPr>
              <a:t>$</a:t>
            </a:r>
            <a:r>
              <a:rPr lang="en-IN" sz="1400" dirty="0">
                <a:solidFill>
                  <a:srgbClr val="FF0000"/>
                </a:solidFill>
              </a:rPr>
              <a:t> </a:t>
            </a:r>
            <a:r>
              <a:rPr lang="en-IN" sz="1400" dirty="0" smtClean="0">
                <a:solidFill>
                  <a:srgbClr val="FF0000"/>
                </a:solidFill>
              </a:rPr>
              <a:t>(</a:t>
            </a:r>
            <a:r>
              <a:rPr lang="en-IN" sz="1400" dirty="0" err="1" smtClean="0">
                <a:solidFill>
                  <a:srgbClr val="FF0000"/>
                </a:solidFill>
              </a:rPr>
              <a:t>Rs</a:t>
            </a:r>
            <a:r>
              <a:rPr lang="en-IN" sz="1400" dirty="0" smtClean="0">
                <a:solidFill>
                  <a:srgbClr val="FF0000"/>
                </a:solidFill>
              </a:rPr>
              <a:t>. 3.89)</a:t>
            </a:r>
            <a:endParaRPr lang="en-IN" sz="1400" dirty="0" smtClean="0">
              <a:solidFill>
                <a:srgbClr val="FF0000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817066" y="5757333"/>
            <a:ext cx="205999" cy="169334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/>
          <p:cNvSpPr txBox="1"/>
          <p:nvPr/>
        </p:nvSpPr>
        <p:spPr>
          <a:xfrm>
            <a:off x="11277600" y="2570889"/>
            <a:ext cx="10117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 smtClean="0">
                <a:solidFill>
                  <a:srgbClr val="FF0000"/>
                </a:solidFill>
              </a:rPr>
              <a:t>5762.85$</a:t>
            </a:r>
            <a:endParaRPr lang="en-IN" sz="1400" dirty="0">
              <a:solidFill>
                <a:srgbClr val="FF0000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11891466" y="2878666"/>
            <a:ext cx="205999" cy="169334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TextBox 8"/>
          <p:cNvSpPr txBox="1"/>
          <p:nvPr/>
        </p:nvSpPr>
        <p:spPr>
          <a:xfrm>
            <a:off x="7154334" y="5757333"/>
            <a:ext cx="8593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 smtClean="0">
                <a:solidFill>
                  <a:srgbClr val="FF0000"/>
                </a:solidFill>
              </a:rPr>
              <a:t>582.93$</a:t>
            </a:r>
            <a:endParaRPr lang="en-IN" sz="1400" dirty="0">
              <a:solidFill>
                <a:srgbClr val="FF0000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7416832" y="5587999"/>
            <a:ext cx="205999" cy="169334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281957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switch dir="r"/>
        <p:sndAc>
          <p:stSnd>
            <p:snd r:embed="rId3" name="click.wav"/>
          </p:stSnd>
        </p:sndAc>
      </p:transition>
    </mc:Choice>
    <mc:Fallback>
      <p:transition spd="med">
        <p:fade/>
        <p:sndAc>
          <p:stSnd>
            <p:snd r:embed="rId3" name="click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More Charts 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80675"/>
            <a:ext cx="12192000" cy="4977325"/>
          </a:xfrm>
        </p:spPr>
      </p:pic>
      <p:sp>
        <p:nvSpPr>
          <p:cNvPr id="5" name="TextBox 4"/>
          <p:cNvSpPr txBox="1"/>
          <p:nvPr/>
        </p:nvSpPr>
        <p:spPr>
          <a:xfrm>
            <a:off x="970865" y="5923690"/>
            <a:ext cx="914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 err="1" smtClean="0">
                <a:solidFill>
                  <a:srgbClr val="FF0000"/>
                </a:solidFill>
              </a:rPr>
              <a:t>Rs</a:t>
            </a:r>
            <a:r>
              <a:rPr lang="en-IN" sz="1400" dirty="0" smtClean="0">
                <a:solidFill>
                  <a:srgbClr val="FF0000"/>
                </a:solidFill>
              </a:rPr>
              <a:t>. 4038</a:t>
            </a:r>
            <a:endParaRPr lang="en-IN" sz="1400" dirty="0">
              <a:solidFill>
                <a:srgbClr val="FF0000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1325066" y="6239933"/>
            <a:ext cx="205999" cy="169334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/>
          <p:cNvSpPr txBox="1"/>
          <p:nvPr/>
        </p:nvSpPr>
        <p:spPr>
          <a:xfrm>
            <a:off x="10771001" y="2628726"/>
            <a:ext cx="14209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 err="1" smtClean="0">
                <a:solidFill>
                  <a:srgbClr val="FF0000"/>
                </a:solidFill>
              </a:rPr>
              <a:t>Rs</a:t>
            </a:r>
            <a:r>
              <a:rPr lang="en-IN" sz="1400" dirty="0" smtClean="0">
                <a:solidFill>
                  <a:srgbClr val="FF0000"/>
                </a:solidFill>
              </a:rPr>
              <a:t>. 3,75,876.85</a:t>
            </a:r>
            <a:endParaRPr lang="en-IN" sz="1400" dirty="0">
              <a:solidFill>
                <a:srgbClr val="FF0000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11984600" y="3014133"/>
            <a:ext cx="205999" cy="169334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285243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switch dir="r"/>
        <p:sndAc>
          <p:stSnd>
            <p:snd r:embed="rId3" name="click.wav"/>
          </p:stSnd>
        </p:sndAc>
      </p:transition>
    </mc:Choice>
    <mc:Fallback>
      <p:transition spd="med">
        <p:fade/>
        <p:sndAc>
          <p:stSnd>
            <p:snd r:embed="rId3" name="click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18367" y="2397948"/>
            <a:ext cx="615526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dirty="0" smtClean="0"/>
              <a:t>Now how many people would like to go back in time and </a:t>
            </a:r>
            <a:r>
              <a:rPr lang="en-IN" sz="3200" smtClean="0"/>
              <a:t>ask </a:t>
            </a:r>
            <a:r>
              <a:rPr lang="en-IN" sz="3200" smtClean="0"/>
              <a:t>yourself </a:t>
            </a:r>
            <a:r>
              <a:rPr lang="en-IN" sz="3200" dirty="0" smtClean="0"/>
              <a:t>to buy some bitcoins??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33491970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switch dir="r"/>
        <p:sndAc>
          <p:stSnd>
            <p:snd r:embed="rId3" name="click.wav"/>
          </p:stSnd>
        </p:sndAc>
      </p:transition>
    </mc:Choice>
    <mc:Fallback>
      <p:transition spd="med">
        <p:fade/>
        <p:sndAc>
          <p:stSnd>
            <p:snd r:embed="rId3" name="click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6" y="2993729"/>
            <a:ext cx="10846485" cy="1468800"/>
          </a:xfrm>
        </p:spPr>
        <p:txBody>
          <a:bodyPr/>
          <a:lstStyle/>
          <a:p>
            <a:r>
              <a:rPr lang="en-IN" dirty="0"/>
              <a:t>Bitcoin policies in different countries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704036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switch dir="r"/>
        <p:sndAc>
          <p:stSnd>
            <p:snd r:embed="rId3" name="click.wav"/>
          </p:stSnd>
        </p:sndAc>
      </p:transition>
    </mc:Choice>
    <mc:Fallback>
      <p:transition spd="med">
        <p:fade/>
        <p:sndAc>
          <p:stSnd>
            <p:snd r:embed="rId3" name="click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Bitcoin policies in different countries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The legal status of bitcoin varies substantially from country to country and is still undefined or changing in many of them</a:t>
            </a:r>
          </a:p>
          <a:p>
            <a:r>
              <a:rPr lang="en-IN" dirty="0"/>
              <a:t>Illegal in Bangladesh, Bolivia, Ecuador &amp; Kyrgyzstan.</a:t>
            </a:r>
          </a:p>
          <a:p>
            <a:r>
              <a:rPr lang="en-IN" dirty="0"/>
              <a:t>Its status as money (or a commodity) varies with differing regulatory implications.</a:t>
            </a:r>
          </a:p>
        </p:txBody>
      </p:sp>
    </p:spTree>
    <p:extLst>
      <p:ext uri="{BB962C8B-B14F-4D97-AF65-F5344CB8AC3E}">
        <p14:creationId xmlns:p14="http://schemas.microsoft.com/office/powerpoint/2010/main" val="1375890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switch dir="r"/>
        <p:sndAc>
          <p:stSnd>
            <p:snd r:embed="rId3" name="click.wav"/>
          </p:stSnd>
        </p:sndAc>
      </p:transition>
    </mc:Choice>
    <mc:Fallback>
      <p:transition spd="med">
        <p:fade/>
        <p:sndAc>
          <p:stSnd>
            <p:snd r:embed="rId3" name="click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942667"/>
          </a:xfrm>
        </p:spPr>
      </p:pic>
    </p:spTree>
    <p:extLst>
      <p:ext uri="{BB962C8B-B14F-4D97-AF65-F5344CB8AC3E}">
        <p14:creationId xmlns:p14="http://schemas.microsoft.com/office/powerpoint/2010/main" val="30654625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switch dir="r"/>
        <p:sndAc>
          <p:stSnd>
            <p:snd r:embed="rId3" name="click.wav"/>
          </p:stSnd>
        </p:sndAc>
      </p:transition>
    </mc:Choice>
    <mc:Fallback>
      <p:transition spd="med">
        <p:fade/>
        <p:sndAc>
          <p:stSnd>
            <p:snd r:embed="rId3" name="click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United </a:t>
            </a:r>
            <a:r>
              <a:rPr lang="en-IN" dirty="0" smtClean="0"/>
              <a:t>States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IN" dirty="0"/>
              <a:t>The US Treasury classifies bitcoin as a convertible decentralized virtual currency.</a:t>
            </a:r>
          </a:p>
          <a:p>
            <a:pPr fontAlgn="base"/>
            <a:r>
              <a:rPr lang="en-IN" dirty="0"/>
              <a:t>The IRS treats all digital currencies as Capital assets and are therefore subject to capital gain tax.</a:t>
            </a:r>
          </a:p>
          <a:p>
            <a:pPr fontAlgn="base"/>
            <a:r>
              <a:rPr lang="en-IN" dirty="0"/>
              <a:t>Any disposition of these currencies is a tax event.</a:t>
            </a:r>
          </a:p>
          <a:p>
            <a:pPr fontAlgn="base"/>
            <a:r>
              <a:rPr lang="en-IN" dirty="0"/>
              <a:t>Mining is considered as immediate income</a:t>
            </a:r>
            <a:r>
              <a:rPr lang="en-IN" dirty="0" smtClean="0"/>
              <a:t>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628191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switch dir="r"/>
        <p:sndAc>
          <p:stSnd>
            <p:snd r:embed="rId3" name="click.wav"/>
          </p:stSnd>
        </p:sndAc>
      </p:transition>
    </mc:Choice>
    <mc:Fallback>
      <p:transition spd="med">
        <p:fade/>
        <p:sndAc>
          <p:stSnd>
            <p:snd r:embed="rId3" name="click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Japan, China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IN" dirty="0"/>
              <a:t>Japan officially recognizes bitcoin and digital currencies as a "means of payment that is not a legal currency".</a:t>
            </a:r>
          </a:p>
          <a:p>
            <a:pPr fontAlgn="base"/>
            <a:r>
              <a:rPr lang="en-IN" dirty="0"/>
              <a:t>Japan have eliminated the consumption tax on Bitcoin trading on April 1,2017 when it officially declared Bitcoin as a legal tender</a:t>
            </a:r>
          </a:p>
          <a:p>
            <a:pPr fontAlgn="base"/>
            <a:r>
              <a:rPr lang="en-IN" dirty="0"/>
              <a:t>China banned ICOs and bitcoin exchanges in the first week of September. Caused a fall in bitcoin prices. </a:t>
            </a:r>
          </a:p>
          <a:p>
            <a:pPr fontAlgn="base"/>
            <a:r>
              <a:rPr lang="en-IN" dirty="0"/>
              <a:t>Market is making a comeback as of September 24th</a:t>
            </a:r>
            <a:r>
              <a:rPr lang="en-IN" dirty="0" smtClean="0"/>
              <a:t>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19612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switch dir="r"/>
        <p:sndAc>
          <p:stSnd>
            <p:snd r:embed="rId3" name="click.wav"/>
          </p:stSnd>
        </p:sndAc>
      </p:transition>
    </mc:Choice>
    <mc:Fallback>
      <p:transition spd="med">
        <p:fade/>
        <p:sndAc>
          <p:stSnd>
            <p:snd r:embed="rId3" name="click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Introduction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128161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switch dir="r"/>
        <p:sndAc>
          <p:stSnd>
            <p:snd r:embed="rId3" name="click.wav"/>
          </p:stSnd>
        </p:sndAc>
      </p:transition>
    </mc:Choice>
    <mc:Fallback>
      <p:transition spd="med">
        <p:fade/>
        <p:sndAc>
          <p:stSnd>
            <p:snd r:embed="rId3" name="click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314"/>
          </a:xfrm>
        </p:spPr>
      </p:pic>
    </p:spTree>
    <p:extLst>
      <p:ext uri="{BB962C8B-B14F-4D97-AF65-F5344CB8AC3E}">
        <p14:creationId xmlns:p14="http://schemas.microsoft.com/office/powerpoint/2010/main" val="12970275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switch dir="r"/>
        <p:sndAc>
          <p:stSnd>
            <p:snd r:embed="rId3" name="click.wav"/>
          </p:stSnd>
        </p:sndAc>
      </p:transition>
    </mc:Choice>
    <mc:Fallback>
      <p:transition spd="med">
        <p:fade/>
        <p:sndAc>
          <p:stSnd>
            <p:snd r:embed="rId3" name="click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India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IN" dirty="0"/>
              <a:t>Bitcoin is not yet legalized in India. But it's also not illegal.</a:t>
            </a:r>
          </a:p>
          <a:p>
            <a:pPr fontAlgn="base"/>
            <a:r>
              <a:rPr lang="en-IN" dirty="0"/>
              <a:t>During the time when bitcoin was picking up pace in China, Indians struggled to transfer money to the overseas Bitcoin exchanges.</a:t>
            </a:r>
          </a:p>
          <a:p>
            <a:pPr fontAlgn="base"/>
            <a:r>
              <a:rPr lang="en-IN" dirty="0"/>
              <a:t>Things changed drastically after the demonetisation drive.</a:t>
            </a:r>
          </a:p>
          <a:p>
            <a:pPr fontAlgn="base"/>
            <a:r>
              <a:rPr lang="en-IN" dirty="0"/>
              <a:t>In the panic, Indian residents turned to Bitcoin.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057608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switch dir="r"/>
        <p:sndAc>
          <p:stSnd>
            <p:snd r:embed="rId3" name="click.wav"/>
          </p:stSnd>
        </p:sndAc>
      </p:transition>
    </mc:Choice>
    <mc:Fallback>
      <p:transition spd="med">
        <p:fade/>
        <p:sndAc>
          <p:stSnd>
            <p:snd r:embed="rId3" name="click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India..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18 days after the demonetization speech of PM Narendra Modi, the price of bitcoins had surged from $757 to $1,020 (per bitcoin), whereas in the U.S. bitcoins are trending at $770 apiece.</a:t>
            </a:r>
          </a:p>
          <a:p>
            <a:r>
              <a:rPr lang="en-IN" dirty="0"/>
              <a:t>20 – 30k new users per month. Multiple apps such as </a:t>
            </a:r>
            <a:r>
              <a:rPr lang="en-IN" dirty="0" err="1" smtClean="0"/>
              <a:t>Zebpay</a:t>
            </a:r>
            <a:r>
              <a:rPr lang="en-IN" dirty="0" smtClean="0"/>
              <a:t>, </a:t>
            </a:r>
            <a:r>
              <a:rPr lang="en-IN" dirty="0" err="1"/>
              <a:t>unocoin</a:t>
            </a:r>
            <a:r>
              <a:rPr lang="en-IN" dirty="0"/>
              <a:t> etc.</a:t>
            </a:r>
          </a:p>
          <a:p>
            <a:r>
              <a:rPr lang="en-IN" dirty="0"/>
              <a:t>A decision regarding the legal status of bitcoins in India will be made based on the examination results of an inter-disciplinary committee .</a:t>
            </a:r>
          </a:p>
          <a:p>
            <a:r>
              <a:rPr lang="en-IN" dirty="0"/>
              <a:t>Tax consultants and experts believe that the sale profits shall be taxed as Capital gains similar to the gains made from investments in Stocks and Shares.</a:t>
            </a:r>
          </a:p>
        </p:txBody>
      </p:sp>
    </p:spTree>
    <p:extLst>
      <p:ext uri="{BB962C8B-B14F-4D97-AF65-F5344CB8AC3E}">
        <p14:creationId xmlns:p14="http://schemas.microsoft.com/office/powerpoint/2010/main" val="32427493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switch dir="r"/>
        <p:sndAc>
          <p:stSnd>
            <p:snd r:embed="rId3" name="click.wav"/>
          </p:stSnd>
        </p:sndAc>
      </p:transition>
    </mc:Choice>
    <mc:Fallback>
      <p:transition spd="med">
        <p:fade/>
        <p:sndAc>
          <p:stSnd>
            <p:snd r:embed="rId3" name="click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80707"/>
            <a:ext cx="6382641" cy="509658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13" t="3096" r="4266"/>
          <a:stretch/>
        </p:blipFill>
        <p:spPr>
          <a:xfrm>
            <a:off x="6602273" y="4385560"/>
            <a:ext cx="1540934" cy="159173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2840" y="0"/>
            <a:ext cx="3829160" cy="6841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338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switch dir="r"/>
        <p:sndAc>
          <p:stSnd>
            <p:snd r:embed="rId3" name="click.wav"/>
          </p:stSnd>
        </p:sndAc>
      </p:transition>
    </mc:Choice>
    <mc:Fallback>
      <p:transition spd="med">
        <p:fade/>
        <p:sndAc>
          <p:stSnd>
            <p:snd r:embed="rId3" name="click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ICOs and Market risks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487251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switch dir="r"/>
        <p:sndAc>
          <p:stSnd>
            <p:snd r:embed="rId3" name="click.wav"/>
          </p:stSnd>
        </p:sndAc>
      </p:transition>
    </mc:Choice>
    <mc:Fallback>
      <p:transition spd="med">
        <p:fade/>
        <p:sndAc>
          <p:stSnd>
            <p:snd r:embed="rId3" name="click.wav"/>
          </p:stSnd>
        </p:sndAc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0147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switch dir="r"/>
        <p:sndAc>
          <p:stSnd>
            <p:snd r:embed="rId3" name="click.wav"/>
          </p:stSnd>
        </p:sndAc>
      </p:transition>
    </mc:Choice>
    <mc:Fallback>
      <p:transition spd="med">
        <p:fade/>
        <p:sndAc>
          <p:stSnd>
            <p:snd r:embed="rId3" name="click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344400" cy="6877013"/>
          </a:xfrm>
        </p:spPr>
      </p:pic>
    </p:spTree>
    <p:extLst>
      <p:ext uri="{BB962C8B-B14F-4D97-AF65-F5344CB8AC3E}">
        <p14:creationId xmlns:p14="http://schemas.microsoft.com/office/powerpoint/2010/main" val="10938898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switch dir="r"/>
        <p:sndAc>
          <p:stSnd>
            <p:snd r:embed="rId3" name="click.wav"/>
          </p:stSnd>
        </p:sndAc>
      </p:transition>
    </mc:Choice>
    <mc:Fallback>
      <p:transition spd="med">
        <p:fade/>
        <p:sndAc>
          <p:stSnd>
            <p:snd r:embed="rId3" name="click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Benefits of an ICO</a:t>
            </a:r>
            <a:r>
              <a:rPr lang="en-IN" dirty="0" smtClean="0"/>
              <a:t>?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/>
              <a:t>Fast and easy fundraising mechanism since anyone can initiate an ICO and customized tokens can be easily generated </a:t>
            </a:r>
          </a:p>
          <a:p>
            <a:r>
              <a:rPr lang="en-IN" dirty="0"/>
              <a:t>Democratizing </a:t>
            </a:r>
            <a:r>
              <a:rPr lang="en-IN" dirty="0" err="1"/>
              <a:t>investment.The</a:t>
            </a:r>
            <a:r>
              <a:rPr lang="en-IN" dirty="0"/>
              <a:t> ICO method generally allows anyone in any geography to raise money. It also generally permits anyone to contribute.</a:t>
            </a:r>
          </a:p>
          <a:p>
            <a:r>
              <a:rPr lang="en-IN" dirty="0"/>
              <a:t>Primarily online marketing. Tokens can be marketed over the internet to a large, general audience. </a:t>
            </a:r>
          </a:p>
          <a:p>
            <a:r>
              <a:rPr lang="en-IN" dirty="0"/>
              <a:t>Settlements over the </a:t>
            </a:r>
            <a:r>
              <a:rPr lang="en-IN" dirty="0" err="1"/>
              <a:t>blockchain</a:t>
            </a:r>
            <a:r>
              <a:rPr lang="en-IN" dirty="0"/>
              <a:t>. Confirming contributions and distributing tokens simply requires monitoring and updating the distributed digital ledgers. </a:t>
            </a:r>
          </a:p>
          <a:p>
            <a:r>
              <a:rPr lang="en-IN" dirty="0"/>
              <a:t>Potential for gains. Cryptocurrencies can appreciate quickly in </a:t>
            </a:r>
            <a:r>
              <a:rPr lang="en-IN" dirty="0" err="1"/>
              <a:t>price.Investors</a:t>
            </a:r>
            <a:r>
              <a:rPr lang="en-IN" dirty="0"/>
              <a:t> hope to find a token that can be “the next bitcoin” in terms of economic appreciation.</a:t>
            </a:r>
          </a:p>
        </p:txBody>
      </p:sp>
    </p:spTree>
    <p:extLst>
      <p:ext uri="{BB962C8B-B14F-4D97-AF65-F5344CB8AC3E}">
        <p14:creationId xmlns:p14="http://schemas.microsoft.com/office/powerpoint/2010/main" val="35251069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switch dir="r"/>
        <p:sndAc>
          <p:stSnd>
            <p:snd r:embed="rId3" name="click.wav"/>
          </p:stSnd>
        </p:sndAc>
      </p:transition>
    </mc:Choice>
    <mc:Fallback>
      <p:transition spd="med">
        <p:fade/>
        <p:sndAc>
          <p:stSnd>
            <p:snd r:embed="rId3" name="click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7983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switch dir="r"/>
        <p:sndAc>
          <p:stSnd>
            <p:snd r:embed="rId3" name="click.wav"/>
          </p:stSnd>
        </p:sndAc>
      </p:transition>
    </mc:Choice>
    <mc:Fallback>
      <p:transition spd="med">
        <p:fade/>
        <p:sndAc>
          <p:stSnd>
            <p:snd r:embed="rId3" name="click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7" t="992" r="1334" b="112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7142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switch dir="r"/>
        <p:sndAc>
          <p:stSnd>
            <p:snd r:embed="rId3" name="click.wav"/>
          </p:stSnd>
        </p:sndAc>
      </p:transition>
    </mc:Choice>
    <mc:Fallback>
      <p:transition spd="med">
        <p:fade/>
        <p:sndAc>
          <p:stSnd>
            <p:snd r:embed="rId3" name="click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How cryptocurrency began?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IN" dirty="0"/>
              <a:t>Satoshi </a:t>
            </a:r>
            <a:r>
              <a:rPr lang="en-IN" dirty="0" err="1"/>
              <a:t>Nakamoto</a:t>
            </a:r>
            <a:r>
              <a:rPr lang="en-IN" dirty="0"/>
              <a:t> - Creator of Bitcoin</a:t>
            </a:r>
          </a:p>
          <a:p>
            <a:pPr fontAlgn="base"/>
            <a:r>
              <a:rPr lang="en-IN" i="1" dirty="0" smtClean="0"/>
              <a:t>Announcing </a:t>
            </a:r>
            <a:r>
              <a:rPr lang="en-IN" i="1" dirty="0"/>
              <a:t>the first release of Bitcoin, a new electronic cash system that uses a peer-to-peer network to prevent double-spending. It’s completely decentralized with no server or central authority.</a:t>
            </a:r>
            <a:r>
              <a:rPr lang="en-IN" dirty="0"/>
              <a:t>  – Satoshi </a:t>
            </a:r>
            <a:r>
              <a:rPr lang="en-IN" dirty="0" err="1"/>
              <a:t>Nakamoto</a:t>
            </a:r>
            <a:r>
              <a:rPr lang="en-IN" dirty="0"/>
              <a:t>, 09 January 2009, announcing Bitcoin on </a:t>
            </a:r>
            <a:r>
              <a:rPr lang="en-IN" dirty="0" err="1"/>
              <a:t>SourceForge</a:t>
            </a:r>
            <a:r>
              <a:rPr lang="en-IN" dirty="0"/>
              <a:t>.</a:t>
            </a:r>
          </a:p>
          <a:p>
            <a:pPr fontAlgn="base"/>
            <a:r>
              <a:rPr lang="en-IN" dirty="0" smtClean="0"/>
              <a:t>Basically </a:t>
            </a:r>
            <a:r>
              <a:rPr lang="en-IN" dirty="0"/>
              <a:t>limited entries in a database no one can change without fulfilling specific conditions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23293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switch dir="r"/>
        <p:sndAc>
          <p:stSnd>
            <p:snd r:embed="rId3" name="click.wav"/>
          </p:stSnd>
        </p:sndAc>
      </p:transition>
    </mc:Choice>
    <mc:Fallback>
      <p:transition spd="med">
        <p:fade/>
        <p:sndAc>
          <p:stSnd>
            <p:snd r:embed="rId3" name="click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Risks associated with ICOs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/>
              <a:t>ICOs come with no legal claim to ownership, so you're truly at the whim of the issuer.</a:t>
            </a:r>
          </a:p>
          <a:p>
            <a:r>
              <a:rPr lang="en-IN" dirty="0"/>
              <a:t>90% of the ICO funded companies fail to deliver</a:t>
            </a:r>
            <a:r>
              <a:rPr lang="en-IN" dirty="0" smtClean="0"/>
              <a:t>. Many </a:t>
            </a:r>
            <a:r>
              <a:rPr lang="en-IN" dirty="0"/>
              <a:t>of the companies launching ICOs haven’t produced anything more than a technical whitepaper describing an idea that may not pan out.</a:t>
            </a:r>
          </a:p>
          <a:p>
            <a:r>
              <a:rPr lang="en-IN" dirty="0"/>
              <a:t>Extreme price volatility</a:t>
            </a:r>
            <a:r>
              <a:rPr lang="en-IN" dirty="0" smtClean="0"/>
              <a:t>. High-price </a:t>
            </a:r>
            <a:r>
              <a:rPr lang="en-IN" dirty="0"/>
              <a:t>volatility translates to high risk for token investors and could be a reflection of underlying market manipulation.</a:t>
            </a:r>
          </a:p>
          <a:p>
            <a:r>
              <a:rPr lang="en-IN" dirty="0"/>
              <a:t>Market manipulation. The market for tokens could be manipulated in multiple ways. Some possible ways include pumping and dumping,</a:t>
            </a:r>
          </a:p>
          <a:p>
            <a:r>
              <a:rPr lang="en-IN" dirty="0"/>
              <a:t>SEC warned investors to watch out for ICO scams. an estimated 10 percent of money intended for ICOs looted away by scams such as phishing this year</a:t>
            </a:r>
            <a:r>
              <a:rPr lang="en-IN" dirty="0" smtClean="0"/>
              <a:t>,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148716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switch dir="r"/>
        <p:sndAc>
          <p:stSnd>
            <p:snd r:embed="rId3" name="click.wav"/>
          </p:stSnd>
        </p:sndAc>
      </p:transition>
    </mc:Choice>
    <mc:Fallback>
      <p:transition spd="med">
        <p:fade/>
        <p:sndAc>
          <p:stSnd>
            <p:snd r:embed="rId3" name="click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Disadvantages</a:t>
            </a:r>
            <a:endParaRPr lang="en-IN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1159135" y="5464081"/>
            <a:ext cx="10561418" cy="433955"/>
          </a:xfrm>
        </p:spPr>
        <p:txBody>
          <a:bodyPr/>
          <a:lstStyle/>
          <a:p>
            <a:r>
              <a:rPr lang="en-IN" dirty="0"/>
              <a:t>BASIC ISSUES, RISKS &amp; </a:t>
            </a:r>
            <a:r>
              <a:rPr lang="en-IN" dirty="0" smtClean="0"/>
              <a:t>FAILURE:CONSUMER, </a:t>
            </a:r>
            <a:r>
              <a:rPr lang="en-IN" dirty="0"/>
              <a:t>LEGAL ISSUES</a:t>
            </a:r>
          </a:p>
        </p:txBody>
      </p:sp>
    </p:spTree>
    <p:extLst>
      <p:ext uri="{BB962C8B-B14F-4D97-AF65-F5344CB8AC3E}">
        <p14:creationId xmlns:p14="http://schemas.microsoft.com/office/powerpoint/2010/main" val="24782712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switch dir="r"/>
        <p:sndAc>
          <p:stSnd>
            <p:snd r:embed="rId3" name="click.wav"/>
          </p:stSnd>
        </p:sndAc>
      </p:transition>
    </mc:Choice>
    <mc:Fallback>
      <p:transition spd="med">
        <p:fade/>
        <p:sndAc>
          <p:stSnd>
            <p:snd r:embed="rId3" name="click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BASIC ISSUES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Price volatility</a:t>
            </a:r>
          </a:p>
          <a:p>
            <a:pPr lvl="1"/>
            <a:r>
              <a:rPr lang="en-IN" dirty="0"/>
              <a:t> Price change will reflect how adopted the technology is.</a:t>
            </a:r>
          </a:p>
          <a:p>
            <a:pPr lvl="1"/>
            <a:r>
              <a:rPr lang="en-IN" dirty="0"/>
              <a:t> Market cap in 2020 will surely exceed current numbers.</a:t>
            </a:r>
          </a:p>
          <a:p>
            <a:r>
              <a:rPr lang="en-IN" dirty="0"/>
              <a:t>It’s impossible to predict which related businesses will be successful.</a:t>
            </a:r>
          </a:p>
          <a:p>
            <a:r>
              <a:rPr lang="en-IN" dirty="0"/>
              <a:t>There is no central bank for Bitcoin.</a:t>
            </a:r>
          </a:p>
        </p:txBody>
      </p:sp>
    </p:spTree>
    <p:extLst>
      <p:ext uri="{BB962C8B-B14F-4D97-AF65-F5344CB8AC3E}">
        <p14:creationId xmlns:p14="http://schemas.microsoft.com/office/powerpoint/2010/main" val="25698293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switch dir="r"/>
        <p:sndAc>
          <p:stSnd>
            <p:snd r:embed="rId3" name="click.wav"/>
          </p:stSnd>
        </p:sndAc>
      </p:transition>
    </mc:Choice>
    <mc:Fallback>
      <p:transition spd="med">
        <p:fade/>
        <p:sndAc>
          <p:stSnd>
            <p:snd r:embed="rId3" name="click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No Valuation </a:t>
            </a:r>
            <a:r>
              <a:rPr lang="en-IN" dirty="0" smtClean="0"/>
              <a:t>Guarantee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1" indent="0" fontAlgn="base">
              <a:buNone/>
            </a:pPr>
            <a:r>
              <a:rPr lang="en-IN" sz="2400" dirty="0" smtClean="0"/>
              <a:t>If </a:t>
            </a:r>
            <a:r>
              <a:rPr lang="en-IN" sz="2400" dirty="0"/>
              <a:t>a large group of merchants decide to “dump” Bitcoins and leave the system, its valuation will decrease greatly which will immensely hurt users who have a large amount of wealth invested in Bitcoins. The decentralized nature of bitcoin is both a curse and blessing.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57142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switch dir="r"/>
        <p:sndAc>
          <p:stSnd>
            <p:snd r:embed="rId3" name="click.wav"/>
          </p:stSnd>
        </p:sndAc>
      </p:transition>
    </mc:Choice>
    <mc:Fallback>
      <p:transition spd="med">
        <p:fade/>
        <p:sndAc>
          <p:stSnd>
            <p:snd r:embed="rId3" name="click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RISKS &amp; FAILURE:CONSUMER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IN" b="1" dirty="0"/>
              <a:t>Wallets Can Be Lost</a:t>
            </a:r>
            <a:endParaRPr lang="en-IN" dirty="0"/>
          </a:p>
          <a:p>
            <a:pPr lvl="1" fontAlgn="base"/>
            <a:r>
              <a:rPr lang="en-IN" dirty="0"/>
              <a:t>If a hard drive crashes, or a virus corrupts data , and the wallet file is corrupted, Bitcoins have essentially been “lost”. </a:t>
            </a:r>
          </a:p>
          <a:p>
            <a:pPr lvl="1" fontAlgn="base"/>
            <a:r>
              <a:rPr lang="en-IN" dirty="0"/>
              <a:t>The coins the investor owned will also be permanently orphaned.</a:t>
            </a:r>
          </a:p>
          <a:p>
            <a:pPr fontAlgn="base"/>
            <a:r>
              <a:rPr lang="en-IN" b="1" dirty="0"/>
              <a:t>Irreversible Payment</a:t>
            </a:r>
          </a:p>
          <a:p>
            <a:pPr lvl="1" fontAlgn="base"/>
            <a:r>
              <a:rPr lang="en-IN" dirty="0"/>
              <a:t>There’s no </a:t>
            </a:r>
            <a:r>
              <a:rPr lang="en-IN" dirty="0" err="1"/>
              <a:t>center</a:t>
            </a:r>
            <a:r>
              <a:rPr lang="en-IN" dirty="0"/>
              <a:t> point in payment processing so if you transfer someone by mistake and want to get a refund for services there’s no option to dispute that person.</a:t>
            </a:r>
          </a:p>
        </p:txBody>
      </p:sp>
    </p:spTree>
    <p:extLst>
      <p:ext uri="{BB962C8B-B14F-4D97-AF65-F5344CB8AC3E}">
        <p14:creationId xmlns:p14="http://schemas.microsoft.com/office/powerpoint/2010/main" val="28886722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switch dir="r"/>
        <p:sndAc>
          <p:stSnd>
            <p:snd r:embed="rId3" name="click.wav"/>
          </p:stSnd>
        </p:sndAc>
      </p:transition>
    </mc:Choice>
    <mc:Fallback>
      <p:transition spd="med">
        <p:fade/>
        <p:sndAc>
          <p:stSnd>
            <p:snd r:embed="rId3" name="click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RISKS &amp; FAILURE:CONSUMER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Hackers</a:t>
            </a:r>
          </a:p>
          <a:p>
            <a:pPr lvl="1"/>
            <a:r>
              <a:rPr lang="en-IN" dirty="0"/>
              <a:t>Cryptocurrencies are targets for highly sophisticated </a:t>
            </a:r>
            <a:r>
              <a:rPr lang="en-IN" dirty="0" err="1"/>
              <a:t>hackers,who</a:t>
            </a:r>
            <a:r>
              <a:rPr lang="en-IN" dirty="0"/>
              <a:t> have been able to breach advanced security systems.</a:t>
            </a:r>
          </a:p>
          <a:p>
            <a:r>
              <a:rPr lang="en-IN" dirty="0"/>
              <a:t>Scams</a:t>
            </a:r>
          </a:p>
          <a:p>
            <a:pPr lvl="1"/>
            <a:r>
              <a:rPr lang="en-IN" dirty="0"/>
              <a:t>Cheat people with Fake </a:t>
            </a:r>
            <a:r>
              <a:rPr lang="en-IN" dirty="0" err="1"/>
              <a:t>oppurtunity</a:t>
            </a:r>
            <a:r>
              <a:rPr lang="en-IN" dirty="0"/>
              <a:t>.</a:t>
            </a:r>
          </a:p>
          <a:p>
            <a:r>
              <a:rPr lang="en-IN" dirty="0"/>
              <a:t>Digital QR codes make it vulnerable to theft.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48963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switch dir="r"/>
        <p:sndAc>
          <p:stSnd>
            <p:snd r:embed="rId3" name="click.wav"/>
          </p:stSnd>
        </p:sndAc>
      </p:transition>
    </mc:Choice>
    <mc:Fallback>
      <p:transition spd="med">
        <p:fade/>
        <p:sndAc>
          <p:stSnd>
            <p:snd r:embed="rId3" name="click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LEGAL ISSUES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0000" y="2421792"/>
            <a:ext cx="10554574" cy="3636511"/>
          </a:xfrm>
        </p:spPr>
        <p:txBody>
          <a:bodyPr>
            <a:normAutofit fontScale="92500"/>
          </a:bodyPr>
          <a:lstStyle/>
          <a:p>
            <a:pPr fontAlgn="base"/>
            <a:r>
              <a:rPr lang="en-IN" b="1" dirty="0"/>
              <a:t>Purchase of illegal goods</a:t>
            </a:r>
          </a:p>
          <a:p>
            <a:pPr lvl="1" fontAlgn="base"/>
            <a:r>
              <a:rPr lang="en-IN" dirty="0"/>
              <a:t>Site such as “Silk Road” offer many goods such as drugs and fake ID’s.</a:t>
            </a:r>
          </a:p>
          <a:p>
            <a:pPr fontAlgn="base"/>
            <a:r>
              <a:rPr lang="en-IN" b="1" dirty="0"/>
              <a:t>Supporting Criminal activity</a:t>
            </a:r>
          </a:p>
          <a:p>
            <a:pPr lvl="1" fontAlgn="base"/>
            <a:r>
              <a:rPr lang="en-IN" dirty="0"/>
              <a:t>Launder money from illegal activity and purchase illegal services</a:t>
            </a:r>
          </a:p>
          <a:p>
            <a:pPr fontAlgn="base"/>
            <a:r>
              <a:rPr lang="en-IN" b="1" dirty="0"/>
              <a:t>Bitcoins Are Not Widely Accepted</a:t>
            </a:r>
          </a:p>
          <a:p>
            <a:pPr lvl="1" fontAlgn="base"/>
            <a:r>
              <a:rPr lang="en-IN" dirty="0"/>
              <a:t>Possibility that governments might force merchants to not use Bitcoins to ensure that users  transactions can be tracked</a:t>
            </a:r>
            <a:r>
              <a:rPr lang="en-IN" dirty="0" smtClean="0"/>
              <a:t>.</a:t>
            </a:r>
          </a:p>
          <a:p>
            <a:pPr fontAlgn="base"/>
            <a:r>
              <a:rPr lang="en-IN" b="1" dirty="0" smtClean="0"/>
              <a:t>India’s Supreme Court </a:t>
            </a:r>
            <a:r>
              <a:rPr lang="en-IN" dirty="0" smtClean="0"/>
              <a:t>demanded the government and the Reserve Bank of India  to check bitcoin transactions so as to ensure they aren’t used for money laundering or terrorism funding.</a:t>
            </a:r>
          </a:p>
          <a:p>
            <a:pPr fontAlgn="base"/>
            <a:r>
              <a:rPr lang="en-IN" b="1" dirty="0" smtClean="0"/>
              <a:t>Takes</a:t>
            </a:r>
            <a:r>
              <a:rPr lang="en-IN" dirty="0" smtClean="0"/>
              <a:t> away from the ability of the government to generate revenue through taxation.</a:t>
            </a:r>
          </a:p>
          <a:p>
            <a:pPr fontAlgn="base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642716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switch dir="r"/>
        <p:sndAc>
          <p:stSnd>
            <p:snd r:embed="rId3" name="click.wav"/>
          </p:stSnd>
        </p:sndAc>
      </p:transition>
    </mc:Choice>
    <mc:Fallback>
      <p:transition spd="med">
        <p:fade/>
        <p:sndAc>
          <p:stSnd>
            <p:snd r:embed="rId3" name="click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 Final word on that…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IN" sz="2800" dirty="0"/>
              <a:t>Crime is bad! Tax evasion is </a:t>
            </a:r>
            <a:r>
              <a:rPr lang="en-IN" sz="2800" dirty="0" smtClean="0"/>
              <a:t>bad!,</a:t>
            </a:r>
          </a:p>
          <a:p>
            <a:pPr marL="0" indent="0" algn="ctr">
              <a:buNone/>
            </a:pPr>
            <a:r>
              <a:rPr lang="en-IN" sz="2800" dirty="0" smtClean="0"/>
              <a:t> But </a:t>
            </a:r>
            <a:r>
              <a:rPr lang="en-IN" sz="2800" dirty="0"/>
              <a:t>sometimes governments are bad too!</a:t>
            </a:r>
          </a:p>
        </p:txBody>
      </p:sp>
    </p:spTree>
    <p:extLst>
      <p:ext uri="{BB962C8B-B14F-4D97-AF65-F5344CB8AC3E}">
        <p14:creationId xmlns:p14="http://schemas.microsoft.com/office/powerpoint/2010/main" val="27233868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switch dir="r"/>
        <p:sndAc>
          <p:stSnd>
            <p:snd r:embed="rId3" name="click.wav"/>
          </p:stSnd>
        </p:sndAc>
      </p:transition>
    </mc:Choice>
    <mc:Fallback>
      <p:transition spd="med">
        <p:fade/>
        <p:sndAc>
          <p:stSnd>
            <p:snd r:embed="rId3" name="click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60"/>
          <a:stretch/>
        </p:blipFill>
        <p:spPr>
          <a:xfrm>
            <a:off x="-1" y="0"/>
            <a:ext cx="12192001" cy="6858000"/>
          </a:xfrm>
        </p:spPr>
      </p:pic>
    </p:spTree>
    <p:extLst>
      <p:ext uri="{BB962C8B-B14F-4D97-AF65-F5344CB8AC3E}">
        <p14:creationId xmlns:p14="http://schemas.microsoft.com/office/powerpoint/2010/main" val="27144835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switch dir="r"/>
        <p:sndAc>
          <p:stSnd>
            <p:snd r:embed="rId3" name="click.wav"/>
          </p:stSnd>
        </p:sndAc>
      </p:transition>
    </mc:Choice>
    <mc:Fallback>
      <p:transition spd="med">
        <p:fade/>
        <p:sndAc>
          <p:stSnd>
            <p:snd r:embed="rId3" name="click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Future</a:t>
            </a:r>
            <a:endParaRPr lang="en-IN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IN" dirty="0"/>
              <a:t>Why it may  </a:t>
            </a:r>
            <a:r>
              <a:rPr lang="en-IN" b="1" dirty="0" smtClean="0"/>
              <a:t>FAIL, </a:t>
            </a:r>
            <a:r>
              <a:rPr lang="en-IN" dirty="0" smtClean="0"/>
              <a:t>Why </a:t>
            </a:r>
            <a:r>
              <a:rPr lang="en-IN" dirty="0"/>
              <a:t>it may</a:t>
            </a:r>
            <a:r>
              <a:rPr lang="en-IN" b="1" dirty="0"/>
              <a:t> SUCCEED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119525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switch dir="r"/>
        <p:sndAc>
          <p:stSnd>
            <p:snd r:embed="rId3" name="click.wav"/>
          </p:stSnd>
        </p:sndAc>
      </p:transition>
    </mc:Choice>
    <mc:Fallback>
      <p:transition spd="med">
        <p:fade/>
        <p:sndAc>
          <p:stSnd>
            <p:snd r:embed="rId3" name="click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History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 err="1"/>
              <a:t>Nakamoto</a:t>
            </a:r>
            <a:r>
              <a:rPr lang="en-IN" dirty="0"/>
              <a:t> published a white paper in 2009 elucidating the concept, technology and source code for implementation of </a:t>
            </a:r>
            <a:r>
              <a:rPr lang="en-IN" dirty="0" err="1"/>
              <a:t>blockchain</a:t>
            </a:r>
            <a:r>
              <a:rPr lang="en-IN" dirty="0"/>
              <a:t>. Alongside, he introduced Bitcoin, the world’s first cryptocurrency</a:t>
            </a:r>
            <a:r>
              <a:rPr lang="en-IN" dirty="0" smtClean="0"/>
              <a:t>.</a:t>
            </a:r>
            <a:endParaRPr lang="en-IN" dirty="0"/>
          </a:p>
          <a:p>
            <a:r>
              <a:rPr lang="en-IN" dirty="0"/>
              <a:t>The first Bitcoin transaction, made between the cryptocurrency’s elusive creator Satoshi </a:t>
            </a:r>
            <a:r>
              <a:rPr lang="en-IN" dirty="0" err="1"/>
              <a:t>Nakamoto</a:t>
            </a:r>
            <a:r>
              <a:rPr lang="en-IN" dirty="0"/>
              <a:t> and cybersecurity veteran Hal Finney, came in January 2009</a:t>
            </a:r>
            <a:r>
              <a:rPr lang="en-IN" dirty="0" smtClean="0"/>
              <a:t>.</a:t>
            </a:r>
            <a:endParaRPr lang="en-IN" dirty="0"/>
          </a:p>
          <a:p>
            <a:r>
              <a:rPr lang="en-IN" dirty="0"/>
              <a:t>In 2017, in fact, the number of Bitcoin transactions over a single day regularly exceeded 250,000. </a:t>
            </a:r>
          </a:p>
          <a:p>
            <a:r>
              <a:rPr lang="en-IN" dirty="0"/>
              <a:t>Today, the value of 1 bitcoin is above 3,73,000 </a:t>
            </a:r>
            <a:r>
              <a:rPr lang="en-IN" dirty="0" smtClean="0"/>
              <a:t>rupees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838876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switch dir="r"/>
        <p:sndAc>
          <p:stSnd>
            <p:snd r:embed="rId3" name="click.wav"/>
          </p:stSnd>
        </p:sndAc>
      </p:transition>
    </mc:Choice>
    <mc:Fallback>
      <p:transition spd="med">
        <p:fade/>
        <p:sndAc>
          <p:stSnd>
            <p:snd r:embed="rId3" name="click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May be </a:t>
            </a:r>
            <a:r>
              <a:rPr lang="en-IN" dirty="0" smtClean="0"/>
              <a:t>FAILED</a:t>
            </a:r>
            <a:endParaRPr lang="en-IN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IN" dirty="0"/>
              <a:t>Possibility that governments might force merchants to not use Bitcoins</a:t>
            </a:r>
          </a:p>
          <a:p>
            <a:pPr fontAlgn="base"/>
            <a:r>
              <a:rPr lang="en-IN" b="1" dirty="0"/>
              <a:t>Hackers</a:t>
            </a:r>
            <a:r>
              <a:rPr lang="en-IN" dirty="0"/>
              <a:t> create security problem</a:t>
            </a:r>
          </a:p>
          <a:p>
            <a:pPr fontAlgn="base"/>
            <a:r>
              <a:rPr lang="en-IN" b="1" dirty="0"/>
              <a:t>Protocol attacks</a:t>
            </a:r>
            <a:r>
              <a:rPr lang="en-IN" dirty="0"/>
              <a:t> -Banks and all</a:t>
            </a:r>
          </a:p>
          <a:p>
            <a:pPr fontAlgn="base"/>
            <a:r>
              <a:rPr lang="en-IN" dirty="0"/>
              <a:t>consumers </a:t>
            </a:r>
            <a:r>
              <a:rPr lang="en-IN" b="1" dirty="0" smtClean="0"/>
              <a:t>insecurity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540633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switch dir="r"/>
        <p:sndAc>
          <p:stSnd>
            <p:snd r:embed="rId3" name="click.wav"/>
          </p:stSnd>
        </p:sndAc>
      </p:transition>
    </mc:Choice>
    <mc:Fallback>
      <p:transition spd="med">
        <p:fade/>
        <p:sndAc>
          <p:stSnd>
            <p:snd r:embed="rId3" name="click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Why it may succeed?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These years cryptocurrency is growing so fast. So it is truly possible that it can be the money of the future</a:t>
            </a:r>
          </a:p>
          <a:p>
            <a:r>
              <a:rPr lang="en-IN" dirty="0"/>
              <a:t>For a worldwide economy, it is the solution</a:t>
            </a:r>
          </a:p>
          <a:p>
            <a:r>
              <a:rPr lang="en-IN" dirty="0"/>
              <a:t>Developed by using  modern secured technology.</a:t>
            </a:r>
          </a:p>
          <a:p>
            <a:r>
              <a:rPr lang="en-IN" dirty="0"/>
              <a:t>Government make it as a legal one.</a:t>
            </a:r>
          </a:p>
          <a:p>
            <a:pPr lvl="1"/>
            <a:r>
              <a:rPr lang="en-IN" dirty="0"/>
              <a:t>Helps basic imports and exports with transactional currency</a:t>
            </a:r>
          </a:p>
          <a:p>
            <a:pPr lvl="1"/>
            <a:r>
              <a:rPr lang="en-IN" dirty="0"/>
              <a:t>It helps  Companies to pay suppliers</a:t>
            </a:r>
            <a:r>
              <a:rPr lang="en-IN" dirty="0" smtClean="0"/>
              <a:t>.</a:t>
            </a:r>
          </a:p>
          <a:p>
            <a:r>
              <a:rPr lang="en-IN" dirty="0" smtClean="0"/>
              <a:t>Six of the world’s largest banks led by UBS (NYSE:</a:t>
            </a:r>
            <a:r>
              <a:rPr lang="en-IN" u="sng" dirty="0" smtClean="0">
                <a:hlinkClick r:id="rId4"/>
              </a:rPr>
              <a:t>UBS</a:t>
            </a:r>
            <a:r>
              <a:rPr lang="en-IN" dirty="0" smtClean="0"/>
              <a:t>) and some others that have signed on are teaming up to create and accept a utility settlement coin - a new cryptocurrency.</a:t>
            </a:r>
            <a:r>
              <a:rPr lang="en-IN" dirty="0"/>
              <a:t>	</a:t>
            </a:r>
            <a:r>
              <a:rPr lang="en-IN" dirty="0" smtClean="0"/>
              <a:t>	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825644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switch dir="r"/>
        <p:sndAc>
          <p:stSnd>
            <p:snd r:embed="rId3" name="click.wav"/>
          </p:stSnd>
        </p:sndAc>
      </p:transition>
    </mc:Choice>
    <mc:Fallback>
      <p:transition spd="med">
        <p:fade/>
        <p:sndAc>
          <p:stSnd>
            <p:snd r:embed="rId3" name="click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BANK OF AMERICA MERRYL FINCH-INVESTMENT AND CORPORATE BANK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17639"/>
            <a:ext cx="12192000" cy="5440362"/>
          </a:xfrm>
        </p:spPr>
      </p:pic>
    </p:spTree>
    <p:extLst>
      <p:ext uri="{BB962C8B-B14F-4D97-AF65-F5344CB8AC3E}">
        <p14:creationId xmlns:p14="http://schemas.microsoft.com/office/powerpoint/2010/main" val="21544664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switch dir="r"/>
        <p:sndAc>
          <p:stSnd>
            <p:snd r:embed="rId3" name="click.wav"/>
          </p:stSnd>
        </p:sndAc>
      </p:transition>
    </mc:Choice>
    <mc:Fallback>
      <p:transition spd="med">
        <p:fade/>
        <p:sndAc>
          <p:stSnd>
            <p:snd r:embed="rId3" name="click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IN" dirty="0" smtClean="0"/>
              <a:t>Thank You</a:t>
            </a:r>
            <a:endParaRPr lang="en-IN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181986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switch dir="r"/>
        <p:sndAc>
          <p:stSnd>
            <p:snd r:embed="rId3" name="click.wav"/>
          </p:stSnd>
        </p:sndAc>
      </p:transition>
    </mc:Choice>
    <mc:Fallback>
      <p:transition spd="med">
        <p:fade/>
        <p:sndAc>
          <p:stSnd>
            <p:snd r:embed="rId3" name="click.wav"/>
          </p:stSnd>
        </p:sndAc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What is Cryptocurrency?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IN" dirty="0"/>
              <a:t>Cryptocurrency is a general name referring to all encrypted decentralized digital currency like Bitcoin. </a:t>
            </a:r>
          </a:p>
          <a:p>
            <a:pPr fontAlgn="base"/>
            <a:r>
              <a:rPr lang="en-IN" dirty="0" smtClean="0"/>
              <a:t>Cryptocurrency </a:t>
            </a:r>
            <a:r>
              <a:rPr lang="en-IN" dirty="0"/>
              <a:t>is an encrypted decentralized digital currency transferred between peers and confirmed in a public ledger via a process known as mining.</a:t>
            </a:r>
          </a:p>
          <a:p>
            <a:pPr fontAlgn="base"/>
            <a:r>
              <a:rPr lang="en-IN" dirty="0" smtClean="0"/>
              <a:t>Cryptocurrency </a:t>
            </a:r>
            <a:r>
              <a:rPr lang="en-IN" dirty="0"/>
              <a:t>uses cryptography to create coins and secure transactions. </a:t>
            </a:r>
          </a:p>
          <a:p>
            <a:pPr fontAlgn="base"/>
            <a:r>
              <a:rPr lang="en-IN" dirty="0" smtClean="0"/>
              <a:t>Typically </a:t>
            </a:r>
            <a:r>
              <a:rPr lang="en-IN" dirty="0"/>
              <a:t>cryptocurrencies are open source with public, but encrypted ledgers of all transactions</a:t>
            </a:r>
            <a:r>
              <a:rPr lang="en-IN" dirty="0" smtClean="0"/>
              <a:t>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466791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switch dir="r"/>
        <p:sndAc>
          <p:stSnd>
            <p:snd r:embed="rId3" name="click.wav"/>
          </p:stSnd>
        </p:sndAc>
      </p:transition>
    </mc:Choice>
    <mc:Fallback>
      <p:transition spd="med">
        <p:fade/>
        <p:sndAc>
          <p:stSnd>
            <p:snd r:embed="rId3" name="click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7634264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switch dir="r"/>
        <p:sndAc>
          <p:stSnd>
            <p:snd r:embed="rId3" name="click.wav"/>
          </p:stSnd>
        </p:sndAc>
      </p:transition>
    </mc:Choice>
    <mc:Fallback>
      <p:transition spd="med">
        <p:fade/>
        <p:sndAc>
          <p:stSnd>
            <p:snd r:embed="rId3" name="click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Monetary Properties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IN" dirty="0"/>
              <a:t>Controlled supply: </a:t>
            </a:r>
          </a:p>
          <a:p>
            <a:pPr lvl="1" fontAlgn="base"/>
            <a:r>
              <a:rPr lang="en-IN" dirty="0"/>
              <a:t>Most cryptocurrencies limit the supply of the tokens. </a:t>
            </a:r>
          </a:p>
          <a:p>
            <a:pPr lvl="1" fontAlgn="base"/>
            <a:r>
              <a:rPr lang="en-IN" dirty="0"/>
              <a:t>In Bitcoin, the supply decreases in time and will reach its final number somewhere in around 2140. </a:t>
            </a:r>
          </a:p>
          <a:p>
            <a:pPr lvl="1" fontAlgn="base"/>
            <a:r>
              <a:rPr lang="en-IN" dirty="0"/>
              <a:t>All cryptocurrencies control the supply of the token by a schedule written in the code.</a:t>
            </a:r>
          </a:p>
          <a:p>
            <a:pPr fontAlgn="base"/>
            <a:r>
              <a:rPr lang="en-IN" dirty="0"/>
              <a:t>No debt but bearer: </a:t>
            </a:r>
          </a:p>
          <a:p>
            <a:pPr lvl="1" fontAlgn="base"/>
            <a:r>
              <a:rPr lang="en-IN" dirty="0"/>
              <a:t>The money on your bank account is created by debt, and the numbers, you see on your ledger represent nothing but debts.</a:t>
            </a:r>
          </a:p>
          <a:p>
            <a:pPr lvl="1" fontAlgn="base"/>
            <a:r>
              <a:rPr lang="en-IN" dirty="0"/>
              <a:t>Cryptocurrencies don‘t represent debts. </a:t>
            </a:r>
          </a:p>
        </p:txBody>
      </p:sp>
    </p:spTree>
    <p:extLst>
      <p:ext uri="{BB962C8B-B14F-4D97-AF65-F5344CB8AC3E}">
        <p14:creationId xmlns:p14="http://schemas.microsoft.com/office/powerpoint/2010/main" val="28240971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switch dir="r"/>
        <p:sndAc>
          <p:stSnd>
            <p:snd r:embed="rId3" name="click.wav"/>
          </p:stSnd>
        </p:sndAc>
      </p:transition>
    </mc:Choice>
    <mc:Fallback>
      <p:transition spd="med">
        <p:fade/>
        <p:sndAc>
          <p:stSnd>
            <p:snd r:embed="rId3" name="click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406</TotalTime>
  <Words>2668</Words>
  <Application>Microsoft Office PowerPoint</Application>
  <PresentationFormat>Widescreen</PresentationFormat>
  <Paragraphs>307</Paragraphs>
  <Slides>63</Slides>
  <Notes>63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68" baseType="lpstr">
      <vt:lpstr>Calibri</vt:lpstr>
      <vt:lpstr>Century Gothic</vt:lpstr>
      <vt:lpstr>Courier New</vt:lpstr>
      <vt:lpstr>Wingdings 2</vt:lpstr>
      <vt:lpstr>Quotable</vt:lpstr>
      <vt:lpstr>Cryptocurrency</vt:lpstr>
      <vt:lpstr>Group Members</vt:lpstr>
      <vt:lpstr>Contents</vt:lpstr>
      <vt:lpstr>Introduction</vt:lpstr>
      <vt:lpstr>How cryptocurrency began?</vt:lpstr>
      <vt:lpstr>History</vt:lpstr>
      <vt:lpstr>What is Cryptocurrency?</vt:lpstr>
      <vt:lpstr>PowerPoint Presentation</vt:lpstr>
      <vt:lpstr>Monetary Properties</vt:lpstr>
      <vt:lpstr>Blockchain</vt:lpstr>
      <vt:lpstr>PowerPoint Presentation</vt:lpstr>
      <vt:lpstr>PowerPoint Presentation</vt:lpstr>
      <vt:lpstr>Blockchain</vt:lpstr>
      <vt:lpstr>Different cryptocurrencies and their mining</vt:lpstr>
      <vt:lpstr>Mining and the power of the decentralization</vt:lpstr>
      <vt:lpstr>Major Cryptocoins</vt:lpstr>
      <vt:lpstr>Major Cryptocoins</vt:lpstr>
      <vt:lpstr>Major Cryptocoins</vt:lpstr>
      <vt:lpstr>Major Cryptocoins</vt:lpstr>
      <vt:lpstr>Bonus Round</vt:lpstr>
      <vt:lpstr>How it works</vt:lpstr>
      <vt:lpstr>How it works?</vt:lpstr>
      <vt:lpstr>PowerPoint Presentation</vt:lpstr>
      <vt:lpstr>How it works?</vt:lpstr>
      <vt:lpstr>Authentication</vt:lpstr>
      <vt:lpstr>PowerPoint Presentation</vt:lpstr>
      <vt:lpstr>Account Balances?</vt:lpstr>
      <vt:lpstr>Transaction Order</vt:lpstr>
      <vt:lpstr>PowerPoint Presentation</vt:lpstr>
      <vt:lpstr>BitCoin Generation</vt:lpstr>
      <vt:lpstr>How is the Price determined?  </vt:lpstr>
      <vt:lpstr>Price Charts</vt:lpstr>
      <vt:lpstr>More Charts </vt:lpstr>
      <vt:lpstr>PowerPoint Presentation</vt:lpstr>
      <vt:lpstr>Bitcoin policies in different countries</vt:lpstr>
      <vt:lpstr>Bitcoin policies in different countries</vt:lpstr>
      <vt:lpstr>PowerPoint Presentation</vt:lpstr>
      <vt:lpstr>United States</vt:lpstr>
      <vt:lpstr>Japan, China</vt:lpstr>
      <vt:lpstr>PowerPoint Presentation</vt:lpstr>
      <vt:lpstr>India</vt:lpstr>
      <vt:lpstr>India..</vt:lpstr>
      <vt:lpstr>PowerPoint Presentation</vt:lpstr>
      <vt:lpstr>ICOs and Market risks</vt:lpstr>
      <vt:lpstr>PowerPoint Presentation</vt:lpstr>
      <vt:lpstr>PowerPoint Presentation</vt:lpstr>
      <vt:lpstr>Benefits of an ICO?</vt:lpstr>
      <vt:lpstr>PowerPoint Presentation</vt:lpstr>
      <vt:lpstr>PowerPoint Presentation</vt:lpstr>
      <vt:lpstr>Risks associated with ICOs</vt:lpstr>
      <vt:lpstr>Disadvantages</vt:lpstr>
      <vt:lpstr>BASIC ISSUES</vt:lpstr>
      <vt:lpstr>No Valuation Guarantee</vt:lpstr>
      <vt:lpstr>RISKS &amp; FAILURE:CONSUMER</vt:lpstr>
      <vt:lpstr>RISKS &amp; FAILURE:CONSUMER</vt:lpstr>
      <vt:lpstr>LEGAL ISSUES</vt:lpstr>
      <vt:lpstr>A Final word on that…</vt:lpstr>
      <vt:lpstr>PowerPoint Presentation</vt:lpstr>
      <vt:lpstr>Future</vt:lpstr>
      <vt:lpstr>May be FAILED</vt:lpstr>
      <vt:lpstr>Why it may succeed?</vt:lpstr>
      <vt:lpstr>BANK OF AMERICA MERRYL FINCH-INVESTMENT AND CORPORATE BANK</vt:lpstr>
      <vt:lpstr>Thank You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VRUSHABH</dc:creator>
  <cp:lastModifiedBy>VRUSHABH</cp:lastModifiedBy>
  <cp:revision>37</cp:revision>
  <dcterms:created xsi:type="dcterms:W3CDTF">2017-10-27T18:31:34Z</dcterms:created>
  <dcterms:modified xsi:type="dcterms:W3CDTF">2017-10-28T02:54:59Z</dcterms:modified>
</cp:coreProperties>
</file>